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4224" r:id="rId2"/>
  </p:sldMasterIdLst>
  <p:notesMasterIdLst>
    <p:notesMasterId r:id="rId46"/>
  </p:notesMasterIdLst>
  <p:handoutMasterIdLst>
    <p:handoutMasterId r:id="rId47"/>
  </p:handoutMasterIdLst>
  <p:sldIdLst>
    <p:sldId id="509" r:id="rId3"/>
    <p:sldId id="645" r:id="rId4"/>
    <p:sldId id="737" r:id="rId5"/>
    <p:sldId id="779" r:id="rId6"/>
    <p:sldId id="780" r:id="rId7"/>
    <p:sldId id="781" r:id="rId8"/>
    <p:sldId id="783" r:id="rId9"/>
    <p:sldId id="782" r:id="rId10"/>
    <p:sldId id="736" r:id="rId11"/>
    <p:sldId id="754" r:id="rId12"/>
    <p:sldId id="755" r:id="rId13"/>
    <p:sldId id="756" r:id="rId14"/>
    <p:sldId id="757" r:id="rId15"/>
    <p:sldId id="758" r:id="rId16"/>
    <p:sldId id="759" r:id="rId17"/>
    <p:sldId id="760" r:id="rId18"/>
    <p:sldId id="761" r:id="rId19"/>
    <p:sldId id="762" r:id="rId20"/>
    <p:sldId id="763" r:id="rId21"/>
    <p:sldId id="764" r:id="rId22"/>
    <p:sldId id="765" r:id="rId23"/>
    <p:sldId id="766" r:id="rId24"/>
    <p:sldId id="772" r:id="rId25"/>
    <p:sldId id="771" r:id="rId26"/>
    <p:sldId id="773" r:id="rId27"/>
    <p:sldId id="784" r:id="rId28"/>
    <p:sldId id="767" r:id="rId29"/>
    <p:sldId id="776" r:id="rId30"/>
    <p:sldId id="777" r:id="rId31"/>
    <p:sldId id="778" r:id="rId32"/>
    <p:sldId id="774" r:id="rId33"/>
    <p:sldId id="794" r:id="rId34"/>
    <p:sldId id="795" r:id="rId35"/>
    <p:sldId id="775" r:id="rId36"/>
    <p:sldId id="793" r:id="rId37"/>
    <p:sldId id="632" r:id="rId38"/>
    <p:sldId id="785" r:id="rId39"/>
    <p:sldId id="786" r:id="rId40"/>
    <p:sldId id="787" r:id="rId41"/>
    <p:sldId id="788" r:id="rId42"/>
    <p:sldId id="789" r:id="rId43"/>
    <p:sldId id="790" r:id="rId44"/>
    <p:sldId id="791" r:id="rId4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A71930"/>
    <a:srgbClr val="EAEAEA"/>
    <a:srgbClr val="CCFFFF"/>
    <a:srgbClr val="CCECFF"/>
    <a:srgbClr val="777777"/>
    <a:srgbClr val="4D4D4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5" autoAdjust="0"/>
    <p:restoredTop sz="50000" autoAdjust="0"/>
  </p:normalViewPr>
  <p:slideViewPr>
    <p:cSldViewPr snapToGrid="0">
      <p:cViewPr varScale="1">
        <p:scale>
          <a:sx n="131" d="100"/>
          <a:sy n="131" d="100"/>
        </p:scale>
        <p:origin x="8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1"/>
            <a:ext cx="2945862" cy="497333"/>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l">
              <a:defRPr sz="1200">
                <a:latin typeface="Arial" charset="0"/>
              </a:defRPr>
            </a:lvl1pPr>
          </a:lstStyle>
          <a:p>
            <a:pPr>
              <a:defRPr/>
            </a:pPr>
            <a:endParaRPr lang="en-US"/>
          </a:p>
        </p:txBody>
      </p:sp>
      <p:sp>
        <p:nvSpPr>
          <p:cNvPr id="102403" name="Rectangle 3"/>
          <p:cNvSpPr>
            <a:spLocks noGrp="1" noChangeArrowheads="1"/>
          </p:cNvSpPr>
          <p:nvPr>
            <p:ph type="dt" sz="quarter" idx="1"/>
          </p:nvPr>
        </p:nvSpPr>
        <p:spPr bwMode="auto">
          <a:xfrm>
            <a:off x="3851814" y="1"/>
            <a:ext cx="2945862" cy="497333"/>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atin typeface="Arial" charset="0"/>
              </a:defRPr>
            </a:lvl1pPr>
          </a:lstStyle>
          <a:p>
            <a:pPr>
              <a:defRPr/>
            </a:pPr>
            <a:endParaRPr lang="en-US"/>
          </a:p>
        </p:txBody>
      </p:sp>
      <p:sp>
        <p:nvSpPr>
          <p:cNvPr id="102404" name="Rectangle 4"/>
          <p:cNvSpPr>
            <a:spLocks noGrp="1" noChangeArrowheads="1"/>
          </p:cNvSpPr>
          <p:nvPr>
            <p:ph type="ftr" sz="quarter" idx="2"/>
          </p:nvPr>
        </p:nvSpPr>
        <p:spPr bwMode="auto">
          <a:xfrm>
            <a:off x="0" y="9429305"/>
            <a:ext cx="2945862" cy="497333"/>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l">
              <a:defRPr sz="1200">
                <a:latin typeface="Arial" charset="0"/>
              </a:defRPr>
            </a:lvl1pPr>
          </a:lstStyle>
          <a:p>
            <a:pPr>
              <a:defRPr/>
            </a:pPr>
            <a:endParaRPr lang="en-US"/>
          </a:p>
        </p:txBody>
      </p:sp>
      <p:sp>
        <p:nvSpPr>
          <p:cNvPr id="102405" name="Rectangle 5"/>
          <p:cNvSpPr>
            <a:spLocks noGrp="1" noChangeArrowheads="1"/>
          </p:cNvSpPr>
          <p:nvPr>
            <p:ph type="sldNum" sz="quarter" idx="3"/>
          </p:nvPr>
        </p:nvSpPr>
        <p:spPr bwMode="auto">
          <a:xfrm>
            <a:off x="3851814" y="9429305"/>
            <a:ext cx="2945862" cy="497333"/>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atin typeface="Arial" charset="0"/>
              </a:defRPr>
            </a:lvl1pPr>
          </a:lstStyle>
          <a:p>
            <a:pPr>
              <a:defRPr/>
            </a:pPr>
            <a:fld id="{2BD05E66-1F91-45D1-8710-72EAD2852B09}" type="slidenum">
              <a:rPr lang="en-US"/>
              <a:pPr>
                <a:defRPr/>
              </a:pPr>
              <a:t>‹#›</a:t>
            </a:fld>
            <a:endParaRPr lang="en-US"/>
          </a:p>
        </p:txBody>
      </p:sp>
    </p:spTree>
    <p:extLst>
      <p:ext uri="{BB962C8B-B14F-4D97-AF65-F5344CB8AC3E}">
        <p14:creationId xmlns:p14="http://schemas.microsoft.com/office/powerpoint/2010/main" val="48708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1"/>
            <a:ext cx="2945862" cy="497333"/>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67267" name="Rectangle 3"/>
          <p:cNvSpPr>
            <a:spLocks noGrp="1" noChangeArrowheads="1"/>
          </p:cNvSpPr>
          <p:nvPr>
            <p:ph type="dt" idx="1"/>
          </p:nvPr>
        </p:nvSpPr>
        <p:spPr bwMode="auto">
          <a:xfrm>
            <a:off x="3850294" y="1"/>
            <a:ext cx="2945862" cy="497333"/>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67269"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7270" name="Rectangle 6"/>
          <p:cNvSpPr>
            <a:spLocks noGrp="1" noChangeArrowheads="1"/>
          </p:cNvSpPr>
          <p:nvPr>
            <p:ph type="ftr" sz="quarter" idx="4"/>
          </p:nvPr>
        </p:nvSpPr>
        <p:spPr bwMode="auto">
          <a:xfrm>
            <a:off x="0" y="9427766"/>
            <a:ext cx="2945862" cy="497332"/>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67271" name="Rectangle 7"/>
          <p:cNvSpPr>
            <a:spLocks noGrp="1" noChangeArrowheads="1"/>
          </p:cNvSpPr>
          <p:nvPr>
            <p:ph type="sldNum" sz="quarter" idx="5"/>
          </p:nvPr>
        </p:nvSpPr>
        <p:spPr bwMode="auto">
          <a:xfrm>
            <a:off x="3850294" y="9427766"/>
            <a:ext cx="2945862" cy="497332"/>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atin typeface="Times New Roman" pitchFamily="18" charset="0"/>
              </a:defRPr>
            </a:lvl1pPr>
          </a:lstStyle>
          <a:p>
            <a:pPr>
              <a:defRPr/>
            </a:pPr>
            <a:fld id="{1D3E093A-8811-4A71-B777-52DABBEB2959}" type="slidenum">
              <a:rPr lang="en-US"/>
              <a:pPr>
                <a:defRPr/>
              </a:pPr>
              <a:t>‹#›</a:t>
            </a:fld>
            <a:endParaRPr lang="en-US"/>
          </a:p>
        </p:txBody>
      </p:sp>
    </p:spTree>
    <p:extLst>
      <p:ext uri="{BB962C8B-B14F-4D97-AF65-F5344CB8AC3E}">
        <p14:creationId xmlns:p14="http://schemas.microsoft.com/office/powerpoint/2010/main" val="520539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a:p>
        </p:txBody>
      </p:sp>
      <p:sp>
        <p:nvSpPr>
          <p:cNvPr id="36868" name="Slide Number Placeholder 3"/>
          <p:cNvSpPr>
            <a:spLocks noGrp="1"/>
          </p:cNvSpPr>
          <p:nvPr>
            <p:ph type="sldNum" sz="quarter" idx="5"/>
          </p:nvPr>
        </p:nvSpPr>
        <p:spPr>
          <a:noFill/>
        </p:spPr>
        <p:txBody>
          <a:bodyPr/>
          <a:lstStyle/>
          <a:p>
            <a:fld id="{B9495A69-A33F-43D3-AB79-09C33EAE5FF2}" type="slidenum">
              <a:rPr lang="en-US" smtClean="0"/>
              <a:pPr/>
              <a:t>1</a:t>
            </a:fld>
            <a:endParaRPr lang="en-US"/>
          </a:p>
        </p:txBody>
      </p:sp>
    </p:spTree>
    <p:extLst>
      <p:ext uri="{BB962C8B-B14F-4D97-AF65-F5344CB8AC3E}">
        <p14:creationId xmlns:p14="http://schemas.microsoft.com/office/powerpoint/2010/main" val="116088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10</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89569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11</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361553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12</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265549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13</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355916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14</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38920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15</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3293812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16</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83246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17</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73904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18</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610204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19</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10181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039344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20</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2206955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21</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2472839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22</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2668358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23</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3047359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24</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2422184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25</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3297385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26</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804192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27</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895327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28</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2412710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29</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274426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1D3E093A-8811-4A71-B777-52DABBEB2959}" type="slidenum">
              <a:rPr lang="en-US" smtClean="0"/>
              <a:pPr>
                <a:defRPr/>
              </a:pPr>
              <a:t>3</a:t>
            </a:fld>
            <a:endParaRPr lang="en-US"/>
          </a:p>
        </p:txBody>
      </p:sp>
    </p:spTree>
    <p:extLst>
      <p:ext uri="{BB962C8B-B14F-4D97-AF65-F5344CB8AC3E}">
        <p14:creationId xmlns:p14="http://schemas.microsoft.com/office/powerpoint/2010/main" val="342924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30</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509659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1D3E093A-8811-4A71-B777-52DABBEB2959}" type="slidenum">
              <a:rPr lang="en-US" smtClean="0"/>
              <a:pPr>
                <a:defRPr/>
              </a:pPr>
              <a:t>31</a:t>
            </a:fld>
            <a:endParaRPr lang="en-US"/>
          </a:p>
        </p:txBody>
      </p:sp>
    </p:spTree>
    <p:extLst>
      <p:ext uri="{BB962C8B-B14F-4D97-AF65-F5344CB8AC3E}">
        <p14:creationId xmlns:p14="http://schemas.microsoft.com/office/powerpoint/2010/main" val="1175716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32</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597555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33</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069459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34</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3911745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35</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840152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5988" y="741363"/>
            <a:ext cx="4965700" cy="3725862"/>
          </a:xfrm>
          <a:ln/>
        </p:spPr>
      </p:sp>
      <p:sp>
        <p:nvSpPr>
          <p:cNvPr id="82947" name="Rectangle 3"/>
          <p:cNvSpPr>
            <a:spLocks noGrp="1" noChangeArrowheads="1"/>
          </p:cNvSpPr>
          <p:nvPr>
            <p:ph type="body" idx="1"/>
          </p:nvPr>
        </p:nvSpPr>
        <p:spPr>
          <a:xfrm>
            <a:off x="908051" y="4713368"/>
            <a:ext cx="4981575" cy="4470558"/>
          </a:xfrm>
          <a:noFill/>
          <a:ln/>
        </p:spPr>
        <p:txBody>
          <a:bodyPr/>
          <a:lstStyle/>
          <a:p>
            <a:endParaRPr lang="en-GB">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7832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a:p>
        </p:txBody>
      </p:sp>
      <p:sp>
        <p:nvSpPr>
          <p:cNvPr id="36868" name="Slide Number Placeholder 3"/>
          <p:cNvSpPr>
            <a:spLocks noGrp="1"/>
          </p:cNvSpPr>
          <p:nvPr>
            <p:ph type="sldNum" sz="quarter" idx="5"/>
          </p:nvPr>
        </p:nvSpPr>
        <p:spPr>
          <a:noFill/>
        </p:spPr>
        <p:txBody>
          <a:bodyPr/>
          <a:lstStyle/>
          <a:p>
            <a:fld id="{B9495A69-A33F-43D3-AB79-09C33EAE5FF2}" type="slidenum">
              <a:rPr lang="en-US" smtClean="0"/>
              <a:pPr/>
              <a:t>37</a:t>
            </a:fld>
            <a:endParaRPr lang="en-US"/>
          </a:p>
        </p:txBody>
      </p:sp>
    </p:spTree>
    <p:extLst>
      <p:ext uri="{BB962C8B-B14F-4D97-AF65-F5344CB8AC3E}">
        <p14:creationId xmlns:p14="http://schemas.microsoft.com/office/powerpoint/2010/main" val="1369092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5988" y="741363"/>
            <a:ext cx="4965700" cy="3725862"/>
          </a:xfrm>
          <a:ln/>
        </p:spPr>
      </p:sp>
      <p:sp>
        <p:nvSpPr>
          <p:cNvPr id="82947" name="Rectangle 3"/>
          <p:cNvSpPr>
            <a:spLocks noGrp="1" noChangeArrowheads="1"/>
          </p:cNvSpPr>
          <p:nvPr>
            <p:ph type="body" idx="1"/>
          </p:nvPr>
        </p:nvSpPr>
        <p:spPr>
          <a:xfrm>
            <a:off x="908051" y="4713368"/>
            <a:ext cx="4981575" cy="4470558"/>
          </a:xfrm>
          <a:noFill/>
          <a:ln/>
        </p:spPr>
        <p:txBody>
          <a:bodyPr/>
          <a:lstStyle/>
          <a:p>
            <a:endParaRPr lang="en-GB">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134521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5988" y="741363"/>
            <a:ext cx="4965700" cy="3725862"/>
          </a:xfrm>
          <a:ln/>
        </p:spPr>
      </p:sp>
      <p:sp>
        <p:nvSpPr>
          <p:cNvPr id="82947" name="Rectangle 3"/>
          <p:cNvSpPr>
            <a:spLocks noGrp="1" noChangeArrowheads="1"/>
          </p:cNvSpPr>
          <p:nvPr>
            <p:ph type="body" idx="1"/>
          </p:nvPr>
        </p:nvSpPr>
        <p:spPr>
          <a:xfrm>
            <a:off x="908051" y="4713368"/>
            <a:ext cx="4981575" cy="4470558"/>
          </a:xfrm>
          <a:noFill/>
          <a:ln/>
        </p:spPr>
        <p:txBody>
          <a:bodyPr/>
          <a:lstStyle/>
          <a:p>
            <a:endParaRPr lang="en-GB">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72369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4</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836496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5988" y="741363"/>
            <a:ext cx="4965700" cy="3725862"/>
          </a:xfrm>
          <a:ln/>
        </p:spPr>
      </p:sp>
      <p:sp>
        <p:nvSpPr>
          <p:cNvPr id="82947" name="Rectangle 3"/>
          <p:cNvSpPr>
            <a:spLocks noGrp="1" noChangeArrowheads="1"/>
          </p:cNvSpPr>
          <p:nvPr>
            <p:ph type="body" idx="1"/>
          </p:nvPr>
        </p:nvSpPr>
        <p:spPr>
          <a:xfrm>
            <a:off x="908051" y="4713368"/>
            <a:ext cx="4981575" cy="4470558"/>
          </a:xfrm>
          <a:noFill/>
          <a:ln/>
        </p:spPr>
        <p:txBody>
          <a:bodyPr/>
          <a:lstStyle/>
          <a:p>
            <a:endParaRPr lang="en-GB">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533689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5988" y="741363"/>
            <a:ext cx="4965700" cy="3725862"/>
          </a:xfrm>
          <a:ln/>
        </p:spPr>
      </p:sp>
      <p:sp>
        <p:nvSpPr>
          <p:cNvPr id="82947" name="Rectangle 3"/>
          <p:cNvSpPr>
            <a:spLocks noGrp="1" noChangeArrowheads="1"/>
          </p:cNvSpPr>
          <p:nvPr>
            <p:ph type="body" idx="1"/>
          </p:nvPr>
        </p:nvSpPr>
        <p:spPr>
          <a:xfrm>
            <a:off x="908051" y="4713368"/>
            <a:ext cx="4981575" cy="4470558"/>
          </a:xfrm>
          <a:noFill/>
          <a:ln/>
        </p:spPr>
        <p:txBody>
          <a:bodyPr/>
          <a:lstStyle/>
          <a:p>
            <a:endParaRPr lang="en-GB">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571675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5988" y="741363"/>
            <a:ext cx="4965700" cy="3725862"/>
          </a:xfrm>
          <a:ln/>
        </p:spPr>
      </p:sp>
      <p:sp>
        <p:nvSpPr>
          <p:cNvPr id="82947" name="Rectangle 3"/>
          <p:cNvSpPr>
            <a:spLocks noGrp="1" noChangeArrowheads="1"/>
          </p:cNvSpPr>
          <p:nvPr>
            <p:ph type="body" idx="1"/>
          </p:nvPr>
        </p:nvSpPr>
        <p:spPr>
          <a:xfrm>
            <a:off x="908051" y="4713368"/>
            <a:ext cx="4981575" cy="4470558"/>
          </a:xfrm>
          <a:noFill/>
          <a:ln/>
        </p:spPr>
        <p:txBody>
          <a:bodyPr/>
          <a:lstStyle/>
          <a:p>
            <a:endParaRPr lang="en-GB">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09743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5988" y="741363"/>
            <a:ext cx="4965700" cy="3725862"/>
          </a:xfrm>
          <a:ln/>
        </p:spPr>
      </p:sp>
      <p:sp>
        <p:nvSpPr>
          <p:cNvPr id="82947" name="Rectangle 3"/>
          <p:cNvSpPr>
            <a:spLocks noGrp="1" noChangeArrowheads="1"/>
          </p:cNvSpPr>
          <p:nvPr>
            <p:ph type="body" idx="1"/>
          </p:nvPr>
        </p:nvSpPr>
        <p:spPr>
          <a:xfrm>
            <a:off x="908051" y="4713368"/>
            <a:ext cx="4981575" cy="4470558"/>
          </a:xfrm>
          <a:noFill/>
          <a:ln/>
        </p:spPr>
        <p:txBody>
          <a:bodyPr/>
          <a:lstStyle/>
          <a:p>
            <a:endParaRPr lang="en-GB">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55696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5</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413262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6</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41110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7</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186452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1D3E093A-8811-4A71-B777-52DABBEB2959}" type="slidenum">
              <a:rPr lang="en-US" smtClean="0"/>
              <a:pPr>
                <a:defRPr/>
              </a:pPr>
              <a:t>8</a:t>
            </a:fld>
            <a:endParaRPr lang="en-US"/>
          </a:p>
        </p:txBody>
      </p:sp>
    </p:spTree>
    <p:extLst>
      <p:ext uri="{BB962C8B-B14F-4D97-AF65-F5344CB8AC3E}">
        <p14:creationId xmlns:p14="http://schemas.microsoft.com/office/powerpoint/2010/main" val="185825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9</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71781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5" name="Picture 10" descr="amarach rgb1"/>
          <p:cNvPicPr>
            <a:picLocks noChangeAspect="1" noChangeArrowheads="1"/>
          </p:cNvPicPr>
          <p:nvPr userDrawn="1"/>
        </p:nvPicPr>
        <p:blipFill>
          <a:blip r:embed="rId2" cstate="print"/>
          <a:srcRect/>
          <a:stretch>
            <a:fillRect/>
          </a:stretch>
        </p:blipFill>
        <p:spPr bwMode="auto">
          <a:xfrm>
            <a:off x="7708900" y="5965825"/>
            <a:ext cx="1389063" cy="892175"/>
          </a:xfrm>
          <a:prstGeom prst="rect">
            <a:avLst/>
          </a:prstGeom>
          <a:noFill/>
          <a:ln w="9525">
            <a:noFill/>
            <a:miter lim="800000"/>
            <a:headEnd/>
            <a:tailEnd/>
          </a:ln>
        </p:spPr>
      </p:pic>
      <p:sp>
        <p:nvSpPr>
          <p:cNvPr id="7" name="Text Box 12"/>
          <p:cNvSpPr txBox="1">
            <a:spLocks noChangeArrowheads="1"/>
          </p:cNvSpPr>
          <p:nvPr userDrawn="1"/>
        </p:nvSpPr>
        <p:spPr bwMode="auto">
          <a:xfrm>
            <a:off x="300038" y="244475"/>
            <a:ext cx="4595812"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A71930"/>
              </a:solidFill>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33450" y="1409700"/>
            <a:ext cx="7620000" cy="1373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0" y="6559550"/>
            <a:ext cx="1919288" cy="298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lgn="ctr">
              <a:defRPr/>
            </a:pPr>
            <a:endParaRPr lang="en-US"/>
          </a:p>
        </p:txBody>
      </p:sp>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2" name="Picture 10" descr="amarach rgb1"/>
          <p:cNvPicPr>
            <a:picLocks noChangeAspect="1" noChangeArrowheads="1"/>
          </p:cNvPicPr>
          <p:nvPr userDrawn="1"/>
        </p:nvPicPr>
        <p:blipFill>
          <a:blip r:embed="rId2" cstate="print"/>
          <a:srcRect/>
          <a:stretch>
            <a:fillRect/>
          </a:stretch>
        </p:blipFill>
        <p:spPr bwMode="auto">
          <a:xfrm>
            <a:off x="7708900" y="5965825"/>
            <a:ext cx="1389063" cy="892175"/>
          </a:xfrm>
          <a:prstGeom prst="rect">
            <a:avLst/>
          </a:prstGeom>
          <a:noFill/>
          <a:ln w="9525">
            <a:noFill/>
            <a:miter lim="800000"/>
            <a:headEnd/>
            <a:tailEnd/>
          </a:ln>
        </p:spPr>
      </p:pic>
      <p:sp>
        <p:nvSpPr>
          <p:cNvPr id="3" name="Text Box 12"/>
          <p:cNvSpPr txBox="1">
            <a:spLocks noChangeArrowheads="1"/>
          </p:cNvSpPr>
          <p:nvPr userDrawn="1"/>
        </p:nvSpPr>
        <p:spPr bwMode="auto">
          <a:xfrm>
            <a:off x="300038" y="244475"/>
            <a:ext cx="4595812" cy="457200"/>
          </a:xfrm>
          <a:prstGeom prst="rect">
            <a:avLst/>
          </a:prstGeom>
          <a:noFill/>
          <a:ln w="9525">
            <a:noFill/>
            <a:miter lim="800000"/>
            <a:headEnd/>
            <a:tailEnd/>
          </a:ln>
          <a:effectLst/>
        </p:spPr>
        <p:txBody>
          <a:bodyPr>
            <a:spAutoFit/>
          </a:bodyPr>
          <a:lstStyle/>
          <a:p>
            <a:pPr>
              <a:spcBef>
                <a:spcPct val="50000"/>
              </a:spcBef>
              <a:defRPr/>
            </a:pPr>
            <a:endParaRPr lang="en-US">
              <a:solidFill>
                <a:srgbClr val="A71930"/>
              </a:solidFill>
              <a:latin typeface="Arial" charset="0"/>
              <a:ea typeface="+mn-ea"/>
              <a:cs typeface="+mn-cs"/>
            </a:endParaRPr>
          </a:p>
        </p:txBody>
      </p:sp>
      <p:sp>
        <p:nvSpPr>
          <p:cNvPr id="6" name="Text Box 9"/>
          <p:cNvSpPr txBox="1">
            <a:spLocks noChangeArrowheads="1"/>
          </p:cNvSpPr>
          <p:nvPr userDrawn="1"/>
        </p:nvSpPr>
        <p:spPr bwMode="auto">
          <a:xfrm>
            <a:off x="7636856" y="0"/>
            <a:ext cx="1574342" cy="338554"/>
          </a:xfrm>
          <a:prstGeom prst="rect">
            <a:avLst/>
          </a:prstGeom>
          <a:noFill/>
          <a:ln w="9525">
            <a:noFill/>
            <a:miter lim="800000"/>
            <a:headEnd/>
            <a:tailEnd/>
          </a:ln>
          <a:effectLst/>
        </p:spPr>
        <p:txBody>
          <a:bodyPr wrap="none">
            <a:spAutoFit/>
          </a:bodyPr>
          <a:lstStyle/>
          <a:p>
            <a:pPr>
              <a:defRPr/>
            </a:pPr>
            <a:r>
              <a:rPr lang="en-GB" sz="1600" b="1" dirty="0">
                <a:solidFill>
                  <a:srgbClr val="A71930"/>
                </a:solidFill>
                <a:latin typeface="Arial" charset="0"/>
                <a:ea typeface="ＭＳ Ｐゴシック" pitchFamily="28" charset="-128"/>
                <a:cs typeface="+mn-cs"/>
              </a:rPr>
              <a:t>Trends</a:t>
            </a:r>
            <a:r>
              <a:rPr lang="en-GB" sz="1600" b="1" baseline="0" dirty="0">
                <a:solidFill>
                  <a:srgbClr val="A71930"/>
                </a:solidFill>
                <a:latin typeface="Arial" charset="0"/>
                <a:ea typeface="ＭＳ Ｐゴシック" pitchFamily="28" charset="-128"/>
                <a:cs typeface="+mn-cs"/>
              </a:rPr>
              <a:t> </a:t>
            </a:r>
            <a:r>
              <a:rPr lang="en-GB" sz="1600" b="0" baseline="0" dirty="0">
                <a:solidFill>
                  <a:srgbClr val="A71930"/>
                </a:solidFill>
                <a:latin typeface="Arial" charset="0"/>
                <a:ea typeface="ＭＳ Ｐゴシック" pitchFamily="28" charset="-128"/>
                <a:cs typeface="+mn-cs"/>
              </a:rPr>
              <a:t>Report</a:t>
            </a:r>
            <a:endParaRPr lang="en-US" sz="1600" b="0" dirty="0">
              <a:solidFill>
                <a:schemeClr val="bg1">
                  <a:lumMod val="50000"/>
                </a:schemeClr>
              </a:solidFill>
              <a:latin typeface="Arial" charset="0"/>
              <a:ea typeface="ＭＳ Ｐゴシック" pitchFamily="28" charset="-128"/>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2" name="Picture 10" descr="amarach rgb1"/>
          <p:cNvPicPr>
            <a:picLocks noChangeAspect="1" noChangeArrowheads="1"/>
          </p:cNvPicPr>
          <p:nvPr userDrawn="1"/>
        </p:nvPicPr>
        <p:blipFill>
          <a:blip r:embed="rId2" cstate="print"/>
          <a:srcRect/>
          <a:stretch>
            <a:fillRect/>
          </a:stretch>
        </p:blipFill>
        <p:spPr bwMode="auto">
          <a:xfrm>
            <a:off x="7754937" y="26987"/>
            <a:ext cx="1389063" cy="892175"/>
          </a:xfrm>
          <a:prstGeom prst="rect">
            <a:avLst/>
          </a:prstGeom>
          <a:noFill/>
          <a:ln w="9525">
            <a:noFill/>
            <a:miter lim="800000"/>
            <a:headEnd/>
            <a:tailEnd/>
          </a:ln>
        </p:spPr>
      </p:pic>
      <p:sp>
        <p:nvSpPr>
          <p:cNvPr id="3" name="Text Box 12"/>
          <p:cNvSpPr txBox="1">
            <a:spLocks noChangeArrowheads="1"/>
          </p:cNvSpPr>
          <p:nvPr userDrawn="1"/>
        </p:nvSpPr>
        <p:spPr bwMode="auto">
          <a:xfrm>
            <a:off x="300038" y="244475"/>
            <a:ext cx="4595812" cy="457200"/>
          </a:xfrm>
          <a:prstGeom prst="rect">
            <a:avLst/>
          </a:prstGeom>
          <a:noFill/>
          <a:ln w="9525">
            <a:noFill/>
            <a:miter lim="800000"/>
            <a:headEnd/>
            <a:tailEnd/>
          </a:ln>
          <a:effectLst/>
        </p:spPr>
        <p:txBody>
          <a:bodyPr>
            <a:spAutoFit/>
          </a:bodyPr>
          <a:lstStyle/>
          <a:p>
            <a:pPr>
              <a:spcBef>
                <a:spcPct val="50000"/>
              </a:spcBef>
              <a:defRPr/>
            </a:pPr>
            <a:endParaRPr lang="en-US">
              <a:solidFill>
                <a:srgbClr val="A71930"/>
              </a:solidFill>
              <a:latin typeface="Arial"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627120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2928333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07145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2114105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281076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4088"/>
          </a:xfrm>
          <a:prstGeom prst="rect">
            <a:avLst/>
          </a:prstGeom>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3610383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80102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338386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157260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3946340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5CA3A0B-E2D9-4724-BD2D-CF74095F9AC2}" type="datetimeFigureOut">
              <a:rPr lang="en-IE" smtClean="0"/>
              <a:pPr/>
              <a:t>22/05/2016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60693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408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69875"/>
            <a:ext cx="1905000" cy="251301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33450" y="269875"/>
            <a:ext cx="5562600" cy="2513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914400"/>
          </a:xfrm>
          <a:prstGeom prst="rect">
            <a:avLst/>
          </a:prstGeom>
          <a:solidFill>
            <a:srgbClr val="A71930"/>
          </a:solidFill>
          <a:ln w="9525" cap="flat" cmpd="sng" algn="ctr">
            <a:noFill/>
            <a:prstDash val="solid"/>
            <a:round/>
            <a:headEnd type="none" w="med" len="med"/>
            <a:tailEnd type="none" w="med" len="med"/>
          </a:ln>
          <a:effectLst/>
        </p:spPr>
        <p:txBody>
          <a:bodyPr/>
          <a:lstStyle/>
          <a:p>
            <a:pPr algn="ctr">
              <a:defRPr/>
            </a:pPr>
            <a:endParaRPr lang="en-US"/>
          </a:p>
        </p:txBody>
      </p:sp>
      <p:sp>
        <p:nvSpPr>
          <p:cNvPr id="1027" name="Rectangle 8"/>
          <p:cNvSpPr>
            <a:spLocks noGrp="1" noChangeArrowheads="1"/>
          </p:cNvSpPr>
          <p:nvPr>
            <p:ph type="body" idx="1"/>
          </p:nvPr>
        </p:nvSpPr>
        <p:spPr bwMode="auto">
          <a:xfrm>
            <a:off x="933450" y="1409700"/>
            <a:ext cx="7620000" cy="18891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p:nvSpPr>
        <p:spPr bwMode="auto">
          <a:xfrm>
            <a:off x="8863013" y="6561138"/>
            <a:ext cx="217487" cy="212725"/>
          </a:xfrm>
          <a:prstGeom prst="rect">
            <a:avLst/>
          </a:prstGeom>
          <a:noFill/>
          <a:ln w="12700">
            <a:noFill/>
            <a:miter lim="800000"/>
            <a:headEnd/>
            <a:tailEnd/>
          </a:ln>
          <a:effectLst/>
        </p:spPr>
        <p:txBody>
          <a:bodyPr wrap="none" lIns="0" tIns="0" rIns="0" bIns="0">
            <a:spAutoFit/>
          </a:bodyPr>
          <a:lstStyle/>
          <a:p>
            <a:pPr algn="r" eaLnBrk="0" hangingPunct="0">
              <a:defRPr/>
            </a:pPr>
            <a:fld id="{E78B8338-E538-433B-B235-816AB851FCB1}" type="slidenum">
              <a:rPr lang="en-US" sz="1400">
                <a:solidFill>
                  <a:srgbClr val="A71930"/>
                </a:solidFill>
              </a:rPr>
              <a:pPr algn="r" eaLnBrk="0" hangingPunct="0">
                <a:defRPr/>
              </a:pPr>
              <a:t>‹#›</a:t>
            </a:fld>
            <a:endParaRPr lang="en-US" sz="1400">
              <a:solidFill>
                <a:srgbClr val="A71930"/>
              </a:solidFill>
            </a:endParaRPr>
          </a:p>
        </p:txBody>
      </p:sp>
      <p:pic>
        <p:nvPicPr>
          <p:cNvPr id="1029" name="Picture 7" descr="amarach rgb2"/>
          <p:cNvPicPr>
            <a:picLocks noChangeAspect="1" noChangeArrowheads="1"/>
          </p:cNvPicPr>
          <p:nvPr/>
        </p:nvPicPr>
        <p:blipFill>
          <a:blip r:embed="rId16" cstate="print"/>
          <a:srcRect/>
          <a:stretch>
            <a:fillRect/>
          </a:stretch>
        </p:blipFill>
        <p:spPr bwMode="auto">
          <a:xfrm>
            <a:off x="7759700" y="0"/>
            <a:ext cx="1397000" cy="896938"/>
          </a:xfrm>
          <a:prstGeom prst="rect">
            <a:avLst/>
          </a:prstGeom>
          <a:noFill/>
          <a:ln w="9525">
            <a:noFill/>
            <a:miter lim="800000"/>
            <a:headEnd/>
            <a:tailEnd/>
          </a:ln>
        </p:spPr>
      </p:pic>
      <p:sp>
        <p:nvSpPr>
          <p:cNvPr id="1032" name="Text Box 8"/>
          <p:cNvSpPr txBox="1">
            <a:spLocks noChangeArrowheads="1"/>
          </p:cNvSpPr>
          <p:nvPr/>
        </p:nvSpPr>
        <p:spPr bwMode="auto">
          <a:xfrm>
            <a:off x="123825" y="6264275"/>
            <a:ext cx="4865688" cy="366713"/>
          </a:xfrm>
          <a:prstGeom prst="rect">
            <a:avLst/>
          </a:prstGeom>
          <a:noFill/>
          <a:ln w="9525">
            <a:noFill/>
            <a:miter lim="800000"/>
            <a:headEnd/>
            <a:tailEnd/>
          </a:ln>
          <a:effectLst/>
        </p:spPr>
        <p:txBody>
          <a:bodyPr>
            <a:spAutoFit/>
          </a:bodyPr>
          <a:lstStyle/>
          <a:p>
            <a:pPr algn="ctr">
              <a:defRPr/>
            </a:pPr>
            <a:endParaRPr lang="en-US"/>
          </a:p>
        </p:txBody>
      </p:sp>
      <p:sp>
        <p:nvSpPr>
          <p:cNvPr id="9" name="Text Box 11"/>
          <p:cNvSpPr txBox="1">
            <a:spLocks noChangeArrowheads="1"/>
          </p:cNvSpPr>
          <p:nvPr userDrawn="1"/>
        </p:nvSpPr>
        <p:spPr bwMode="auto">
          <a:xfrm>
            <a:off x="0" y="6517394"/>
            <a:ext cx="2308132" cy="307777"/>
          </a:xfrm>
          <a:prstGeom prst="rect">
            <a:avLst/>
          </a:prstGeom>
          <a:noFill/>
          <a:ln w="9525">
            <a:noFill/>
            <a:miter lim="800000"/>
            <a:headEnd/>
            <a:tailEnd/>
          </a:ln>
          <a:effectLst/>
        </p:spPr>
        <p:txBody>
          <a:bodyPr wrap="none">
            <a:spAutoFit/>
          </a:bodyPr>
          <a:lstStyle/>
          <a:p>
            <a:pPr>
              <a:defRPr/>
            </a:pPr>
            <a:r>
              <a:rPr lang="en-GB" sz="1400" b="1" dirty="0">
                <a:solidFill>
                  <a:srgbClr val="A71930"/>
                </a:solidFill>
              </a:rPr>
              <a:t>Communications Testing</a:t>
            </a:r>
            <a:endParaRPr lang="en-US" sz="1400" dirty="0">
              <a:solidFill>
                <a:srgbClr val="A71930"/>
              </a:solidFill>
            </a:endParaRPr>
          </a:p>
        </p:txBody>
      </p:sp>
    </p:spTree>
  </p:cSld>
  <p:clrMap bg1="lt1" tx1="dk1" bg2="lt2" tx2="dk2" accent1="accent1" accent2="accent2" accent3="accent3" accent4="accent4" accent5="accent5" accent6="accent6" hlink="hlink" folHlink="folHlink"/>
  <p:sldLayoutIdLst>
    <p:sldLayoutId id="214748420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9" r:id="rId11"/>
    <p:sldLayoutId id="2147484218" r:id="rId12"/>
    <p:sldLayoutId id="2147484222" r:id="rId13"/>
    <p:sldLayoutId id="2147484223" r:id="rId14"/>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ct val="0"/>
        </a:spcBef>
        <a:spcAft>
          <a:spcPct val="0"/>
        </a:spcAft>
        <a:buClr>
          <a:srgbClr val="A71930"/>
        </a:buClr>
        <a:buSzPct val="80000"/>
        <a:buFont typeface="Wingdings" pitchFamily="2" charset="2"/>
        <a:buChar char="Ø"/>
        <a:defRPr sz="3200" b="1">
          <a:solidFill>
            <a:schemeClr val="tx1"/>
          </a:solidFill>
          <a:latin typeface="+mn-lt"/>
          <a:ea typeface="+mn-ea"/>
          <a:cs typeface="+mn-cs"/>
        </a:defRPr>
      </a:lvl1pPr>
      <a:lvl2pPr marL="742950" indent="-285750" algn="l" rtl="0" eaLnBrk="0" fontAlgn="base" hangingPunct="0">
        <a:spcBef>
          <a:spcPct val="0"/>
        </a:spcBef>
        <a:spcAft>
          <a:spcPct val="0"/>
        </a:spcAft>
        <a:buClr>
          <a:srgbClr val="A71930"/>
        </a:buClr>
        <a:buSzPct val="80000"/>
        <a:buFont typeface="Wingdings" pitchFamily="2" charset="2"/>
        <a:buChar char="Ø"/>
        <a:defRPr sz="2800" b="1">
          <a:solidFill>
            <a:schemeClr val="tx1"/>
          </a:solidFill>
          <a:latin typeface="+mn-lt"/>
        </a:defRPr>
      </a:lvl2pPr>
      <a:lvl3pPr marL="1143000" indent="-228600" algn="l" rtl="0" eaLnBrk="0" fontAlgn="base" hangingPunct="0">
        <a:spcBef>
          <a:spcPct val="0"/>
        </a:spcBef>
        <a:spcAft>
          <a:spcPct val="0"/>
        </a:spcAft>
        <a:buClr>
          <a:srgbClr val="A71930"/>
        </a:buClr>
        <a:buChar char="–"/>
        <a:defRPr sz="2400" b="1">
          <a:solidFill>
            <a:schemeClr val="tx1"/>
          </a:solidFill>
          <a:latin typeface="+mn-lt"/>
        </a:defRPr>
      </a:lvl3pPr>
      <a:lvl4pPr marL="1600200" indent="-228600" algn="l" rtl="0" eaLnBrk="0" fontAlgn="base" hangingPunct="0">
        <a:spcBef>
          <a:spcPct val="0"/>
        </a:spcBef>
        <a:spcAft>
          <a:spcPct val="0"/>
        </a:spcAft>
        <a:buClr>
          <a:srgbClr val="A71930"/>
        </a:buClr>
        <a:buChar char="–"/>
        <a:defRPr sz="2000" b="1">
          <a:solidFill>
            <a:schemeClr val="tx1"/>
          </a:solidFill>
          <a:latin typeface="+mn-lt"/>
        </a:defRPr>
      </a:lvl4pPr>
      <a:lvl5pPr marL="2057400" indent="-228600" algn="l" rtl="0" eaLnBrk="0" fontAlgn="base" hangingPunct="0">
        <a:spcBef>
          <a:spcPct val="0"/>
        </a:spcBef>
        <a:spcAft>
          <a:spcPct val="0"/>
        </a:spcAft>
        <a:buClr>
          <a:srgbClr val="A71930"/>
        </a:buClr>
        <a:buChar char="–"/>
        <a:defRPr sz="2000" b="1">
          <a:solidFill>
            <a:schemeClr val="tx1"/>
          </a:solidFill>
          <a:latin typeface="+mn-lt"/>
        </a:defRPr>
      </a:lvl5pPr>
      <a:lvl6pPr marL="2514600" indent="-228600" algn="l" rtl="0" eaLnBrk="1" fontAlgn="base" hangingPunct="1">
        <a:spcBef>
          <a:spcPct val="0"/>
        </a:spcBef>
        <a:spcAft>
          <a:spcPct val="0"/>
        </a:spcAft>
        <a:buClr>
          <a:srgbClr val="A71930"/>
        </a:buClr>
        <a:buChar char="–"/>
        <a:defRPr b="1">
          <a:solidFill>
            <a:schemeClr val="tx1"/>
          </a:solidFill>
          <a:latin typeface="+mn-lt"/>
        </a:defRPr>
      </a:lvl6pPr>
      <a:lvl7pPr marL="2971800" indent="-228600" algn="l" rtl="0" eaLnBrk="1" fontAlgn="base" hangingPunct="1">
        <a:spcBef>
          <a:spcPct val="0"/>
        </a:spcBef>
        <a:spcAft>
          <a:spcPct val="0"/>
        </a:spcAft>
        <a:buClr>
          <a:srgbClr val="A71930"/>
        </a:buClr>
        <a:buChar char="–"/>
        <a:defRPr b="1">
          <a:solidFill>
            <a:schemeClr val="tx1"/>
          </a:solidFill>
          <a:latin typeface="+mn-lt"/>
        </a:defRPr>
      </a:lvl7pPr>
      <a:lvl8pPr marL="3429000" indent="-228600" algn="l" rtl="0" eaLnBrk="1" fontAlgn="base" hangingPunct="1">
        <a:spcBef>
          <a:spcPct val="0"/>
        </a:spcBef>
        <a:spcAft>
          <a:spcPct val="0"/>
        </a:spcAft>
        <a:buClr>
          <a:srgbClr val="A71930"/>
        </a:buClr>
        <a:buChar char="–"/>
        <a:defRPr b="1">
          <a:solidFill>
            <a:schemeClr val="tx1"/>
          </a:solidFill>
          <a:latin typeface="+mn-lt"/>
        </a:defRPr>
      </a:lvl8pPr>
      <a:lvl9pPr marL="3886200" indent="-228600" algn="l" rtl="0" eaLnBrk="1" fontAlgn="base" hangingPunct="1">
        <a:spcBef>
          <a:spcPct val="0"/>
        </a:spcBef>
        <a:spcAft>
          <a:spcPct val="0"/>
        </a:spcAft>
        <a:buClr>
          <a:srgbClr val="A71930"/>
        </a:buClr>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A3A0B-E2D9-4724-BD2D-CF74095F9AC2}" type="datetimeFigureOut">
              <a:rPr lang="en-IE" smtClean="0"/>
              <a:pPr/>
              <a:t>22/05/2016</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78A7E-452A-42A9-99E6-79E5EBB6B704}" type="slidenum">
              <a:rPr lang="en-IE" smtClean="0"/>
              <a:pPr/>
              <a:t>‹#›</a:t>
            </a:fld>
            <a:endParaRPr lang="en-IE"/>
          </a:p>
        </p:txBody>
      </p:sp>
    </p:spTree>
    <p:extLst>
      <p:ext uri="{BB962C8B-B14F-4D97-AF65-F5344CB8AC3E}">
        <p14:creationId xmlns:p14="http://schemas.microsoft.com/office/powerpoint/2010/main" val="120965048"/>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3.emf"/><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4.emf"/><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5.tiff"/><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5.tiff"/><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3.emf"/><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4099" name="Picture 3" descr="\\cwads01\users\adrian\My Pictures\Amárach Research.JPG"/>
          <p:cNvPicPr>
            <a:picLocks noChangeAspect="1" noChangeArrowheads="1"/>
          </p:cNvPicPr>
          <p:nvPr/>
        </p:nvPicPr>
        <p:blipFill>
          <a:blip r:embed="rId4" cstate="print"/>
          <a:srcRect/>
          <a:stretch>
            <a:fillRect/>
          </a:stretch>
        </p:blipFill>
        <p:spPr bwMode="auto">
          <a:xfrm>
            <a:off x="7442200" y="0"/>
            <a:ext cx="1714500" cy="1101725"/>
          </a:xfrm>
          <a:prstGeom prst="rect">
            <a:avLst/>
          </a:prstGeom>
          <a:noFill/>
          <a:ln w="9525">
            <a:noFill/>
            <a:miter lim="800000"/>
            <a:headEnd/>
            <a:tailEnd/>
          </a:ln>
        </p:spPr>
      </p:pic>
      <p:sp>
        <p:nvSpPr>
          <p:cNvPr id="10" name="Text Box 6"/>
          <p:cNvSpPr txBox="1">
            <a:spLocks noChangeArrowheads="1"/>
          </p:cNvSpPr>
          <p:nvPr/>
        </p:nvSpPr>
        <p:spPr bwMode="auto">
          <a:xfrm>
            <a:off x="2455525" y="3982498"/>
            <a:ext cx="6688476" cy="2185214"/>
          </a:xfrm>
          <a:prstGeom prst="rect">
            <a:avLst/>
          </a:prstGeom>
          <a:solidFill>
            <a:schemeClr val="bg1">
              <a:lumMod val="85000"/>
              <a:alpha val="70000"/>
            </a:schemeClr>
          </a:solidFill>
          <a:ln w="9525">
            <a:noFill/>
            <a:miter lim="800000"/>
            <a:headEnd/>
            <a:tailEnd/>
          </a:ln>
        </p:spPr>
        <p:txBody>
          <a:bodyPr wrap="square">
            <a:spAutoFit/>
          </a:bodyPr>
          <a:lstStyle/>
          <a:p>
            <a:pPr algn="r">
              <a:defRPr/>
            </a:pPr>
            <a:r>
              <a:rPr lang="en-GB" sz="4000" dirty="0">
                <a:solidFill>
                  <a:srgbClr val="FF0000"/>
                </a:solidFill>
                <a:effectLst>
                  <a:outerShdw blurRad="38100" dist="38100" dir="2700000" algn="tl">
                    <a:srgbClr val="000000">
                      <a:alpha val="43137"/>
                    </a:srgbClr>
                  </a:outerShdw>
                </a:effectLst>
              </a:rPr>
              <a:t>Communications Testing</a:t>
            </a:r>
          </a:p>
          <a:p>
            <a:pPr algn="r">
              <a:defRPr/>
            </a:pPr>
            <a:r>
              <a:rPr lang="en-GB" sz="3200" dirty="0">
                <a:solidFill>
                  <a:schemeClr val="bg1"/>
                </a:solidFill>
                <a:effectLst>
                  <a:outerShdw blurRad="38100" dist="38100" dir="2700000" algn="tl">
                    <a:srgbClr val="000000">
                      <a:alpha val="43137"/>
                    </a:srgbClr>
                  </a:outerShdw>
                </a:effectLst>
              </a:rPr>
              <a:t>An </a:t>
            </a:r>
            <a:r>
              <a:rPr lang="en-GB" sz="3200" b="1" dirty="0">
                <a:solidFill>
                  <a:schemeClr val="bg1"/>
                </a:solidFill>
                <a:effectLst>
                  <a:outerShdw blurRad="38100" dist="38100" dir="2700000" algn="tl">
                    <a:srgbClr val="000000">
                      <a:alpha val="43137"/>
                    </a:srgbClr>
                  </a:outerShdw>
                </a:effectLst>
              </a:rPr>
              <a:t>Amárach Research </a:t>
            </a:r>
            <a:r>
              <a:rPr lang="en-GB" sz="3200" dirty="0">
                <a:solidFill>
                  <a:schemeClr val="bg1"/>
                </a:solidFill>
                <a:effectLst>
                  <a:outerShdw blurRad="38100" dist="38100" dir="2700000" algn="tl">
                    <a:srgbClr val="000000">
                      <a:alpha val="43137"/>
                    </a:srgbClr>
                  </a:outerShdw>
                </a:effectLst>
              </a:rPr>
              <a:t>Briefing</a:t>
            </a:r>
            <a:r>
              <a:rPr lang="en-GB" sz="3600" dirty="0">
                <a:solidFill>
                  <a:schemeClr val="bg1"/>
                </a:solidFill>
                <a:effectLst>
                  <a:outerShdw blurRad="38100" dist="38100" dir="2700000" algn="tl">
                    <a:srgbClr val="000000">
                      <a:alpha val="43137"/>
                    </a:srgbClr>
                  </a:outerShdw>
                </a:effectLst>
              </a:rPr>
              <a:t/>
            </a:r>
            <a:br>
              <a:rPr lang="en-GB" sz="3600" dirty="0">
                <a:solidFill>
                  <a:schemeClr val="bg1"/>
                </a:solidFill>
                <a:effectLst>
                  <a:outerShdw blurRad="38100" dist="38100" dir="2700000" algn="tl">
                    <a:srgbClr val="000000">
                      <a:alpha val="43137"/>
                    </a:srgbClr>
                  </a:outerShdw>
                </a:effectLst>
              </a:rPr>
            </a:br>
            <a:r>
              <a:rPr lang="en-GB" sz="3200" dirty="0">
                <a:solidFill>
                  <a:srgbClr val="FF0000"/>
                </a:solidFill>
                <a:effectLst>
                  <a:outerShdw blurRad="38100" dist="38100" dir="2700000" algn="tl">
                    <a:srgbClr val="000000">
                      <a:alpha val="43137"/>
                    </a:srgbClr>
                  </a:outerShdw>
                </a:effectLst>
              </a:rPr>
              <a:t>May 2016</a:t>
            </a:r>
          </a:p>
          <a:p>
            <a:pPr algn="r">
              <a:defRPr/>
            </a:pPr>
            <a:r>
              <a:rPr lang="en-GB" sz="3200" dirty="0">
                <a:solidFill>
                  <a:schemeClr val="bg1"/>
                </a:solidFill>
                <a:effectLst>
                  <a:outerShdw blurRad="38100" dist="38100" dir="2700000" algn="tl">
                    <a:srgbClr val="000000">
                      <a:alpha val="43137"/>
                    </a:srgbClr>
                  </a:outerShdw>
                </a:effectLst>
              </a:rPr>
              <a:t>Strictly Private &amp; Confidential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1 </a:t>
            </a:r>
            <a:endParaRPr lang="en-IE" b="0" dirty="0">
              <a:ea typeface="ＭＳ Ｐゴシック"/>
            </a:endParaRPr>
          </a:p>
        </p:txBody>
      </p:sp>
      <p:sp>
        <p:nvSpPr>
          <p:cNvPr id="12291" name="TextBox 6"/>
          <p:cNvSpPr txBox="1">
            <a:spLocks noChangeArrowheads="1"/>
          </p:cNvSpPr>
          <p:nvPr/>
        </p:nvSpPr>
        <p:spPr bwMode="auto">
          <a:xfrm>
            <a:off x="4284324" y="1300003"/>
            <a:ext cx="4397339" cy="2308324"/>
          </a:xfrm>
          <a:prstGeom prst="rect">
            <a:avLst/>
          </a:prstGeom>
          <a:noFill/>
          <a:ln w="9525">
            <a:noFill/>
            <a:miter lim="800000"/>
            <a:headEnd/>
            <a:tailEnd/>
          </a:ln>
        </p:spPr>
        <p:txBody>
          <a:bodyPr wrap="square">
            <a:spAutoFit/>
          </a:bodyPr>
          <a:lstStyle/>
          <a:p>
            <a:pPr marL="266700" indent="-266700">
              <a:buBlip>
                <a:blip r:embed="rId3"/>
              </a:buBlip>
            </a:pPr>
            <a:r>
              <a:rPr lang="en-IE" sz="1600" dirty="0"/>
              <a:t>Having an image of a young woman, who could be a young mother herself, is quite powerful.</a:t>
            </a:r>
          </a:p>
          <a:p>
            <a:pPr marL="266700" indent="-266700">
              <a:buBlip>
                <a:blip r:embed="rId3"/>
              </a:buBlip>
            </a:pPr>
            <a:endParaRPr lang="en-IE" sz="1600" dirty="0"/>
          </a:p>
          <a:p>
            <a:pPr marL="266700" indent="-266700">
              <a:buBlip>
                <a:blip r:embed="rId3"/>
              </a:buBlip>
            </a:pPr>
            <a:r>
              <a:rPr lang="en-IE" sz="1600" dirty="0"/>
              <a:t>The message doesn’t need too much analysis or interpretation.</a:t>
            </a:r>
          </a:p>
          <a:p>
            <a:pPr marL="266700" indent="-266700">
              <a:buBlip>
                <a:blip r:embed="rId3"/>
              </a:buBlip>
            </a:pPr>
            <a:endParaRPr lang="en-IE" sz="1600" dirty="0"/>
          </a:p>
          <a:p>
            <a:pPr marL="266700" indent="-266700">
              <a:buBlip>
                <a:blip r:embed="rId3"/>
              </a:buBlip>
            </a:pPr>
            <a:r>
              <a:rPr lang="en-IE" sz="1600" dirty="0"/>
              <a:t>It seemed to resonate more with younger men and women than older adults.</a:t>
            </a: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5" y="1286410"/>
            <a:ext cx="3437997" cy="233551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6424420"/>
              </p:ext>
            </p:extLst>
          </p:nvPr>
        </p:nvGraphicFramePr>
        <p:xfrm>
          <a:off x="556951" y="4284323"/>
          <a:ext cx="8029266" cy="1988857"/>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a:t>
                      </a:r>
                      <a:r>
                        <a:rPr lang="en-IE" sz="1800" b="0" i="0" u="none" strike="noStrike" baseline="0" dirty="0">
                          <a:solidFill>
                            <a:srgbClr val="000000"/>
                          </a:solidFill>
                          <a:effectLst/>
                          <a:latin typeface="Arial" panose="020B0604020202020204" pitchFamily="34" charset="0"/>
                          <a:cs typeface="Arial" panose="020B0604020202020204" pitchFamily="34" charset="0"/>
                        </a:rPr>
                        <a:t> clear message of ‘survival’</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Happy,</a:t>
                      </a:r>
                      <a:r>
                        <a:rPr lang="en-IE" sz="1800" b="0" i="0" u="none" strike="noStrike" baseline="0" dirty="0">
                          <a:solidFill>
                            <a:srgbClr val="000000"/>
                          </a:solidFill>
                          <a:effectLst/>
                          <a:latin typeface="Arial" panose="020B0604020202020204" pitchFamily="34" charset="0"/>
                          <a:cs typeface="Arial" panose="020B0604020202020204" pitchFamily="34" charset="0"/>
                        </a:rPr>
                        <a:t> positive feelings – “she’s alive because of 8</a:t>
                      </a:r>
                      <a:r>
                        <a:rPr lang="en-IE" sz="1800" b="0" i="0" u="none" strike="noStrike" baseline="30000" dirty="0">
                          <a:solidFill>
                            <a:srgbClr val="000000"/>
                          </a:solidFill>
                          <a:effectLst/>
                          <a:latin typeface="Arial" panose="020B0604020202020204" pitchFamily="34" charset="0"/>
                          <a:cs typeface="Arial" panose="020B0604020202020204" pitchFamily="34" charset="0"/>
                        </a:rPr>
                        <a:t>th</a:t>
                      </a:r>
                      <a:r>
                        <a:rPr lang="en-IE" sz="1800" b="0" i="0" u="none" strike="noStrike" baseline="0" dirty="0">
                          <a:solidFill>
                            <a:srgbClr val="000000"/>
                          </a:solidFill>
                          <a:effectLst/>
                          <a:latin typeface="Arial" panose="020B0604020202020204" pitchFamily="34" charset="0"/>
                          <a:cs typeface="Arial" panose="020B0604020202020204" pitchFamily="34" charset="0"/>
                        </a:rPr>
                        <a:t>”</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18 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0 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(so</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neutral)</a:t>
                      </a:r>
                      <a:r>
                        <a:rPr lang="en-IE" sz="1800" b="0" i="0" u="none" strike="noStrike" dirty="0" smtClean="0">
                          <a:solidFill>
                            <a:srgbClr val="000000"/>
                          </a:solidFill>
                          <a:effectLst/>
                          <a:latin typeface="Arial" panose="020B0604020202020204" pitchFamily="34" charset="0"/>
                          <a:cs typeface="Arial" panose="020B0604020202020204" pitchFamily="34" charset="0"/>
                        </a:rPr>
                        <a:t>; </a:t>
                      </a:r>
                      <a:r>
                        <a:rPr lang="en-IE" sz="1800" b="0" i="0" u="none" strike="noStrike" dirty="0">
                          <a:solidFill>
                            <a:srgbClr val="000000"/>
                          </a:solidFill>
                          <a:effectLst/>
                          <a:latin typeface="Arial" panose="020B0604020202020204" pitchFamily="34" charset="0"/>
                          <a:cs typeface="Arial" panose="020B0604020202020204" pitchFamily="34" charset="0"/>
                        </a:rPr>
                        <a:t>+2</a:t>
                      </a:r>
                      <a:r>
                        <a:rPr lang="en-IE" sz="1800" b="0" i="0" u="none" strike="noStrike" baseline="0" dirty="0">
                          <a:solidFill>
                            <a:srgbClr val="000000"/>
                          </a:solidFill>
                          <a:effectLst/>
                          <a:latin typeface="Arial" panose="020B0604020202020204" pitchFamily="34" charset="0"/>
                          <a:cs typeface="Arial" panose="020B0604020202020204" pitchFamily="34" charset="0"/>
                        </a:rPr>
                        <a:t> 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(more inclined to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Tree>
    <p:extLst>
      <p:ext uri="{BB962C8B-B14F-4D97-AF65-F5344CB8AC3E}">
        <p14:creationId xmlns:p14="http://schemas.microsoft.com/office/powerpoint/2010/main" val="2137537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2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75" y="1659767"/>
            <a:ext cx="3235109" cy="1708227"/>
          </a:xfrm>
          <a:prstGeom prst="rect">
            <a:avLst/>
          </a:prstGeom>
        </p:spPr>
      </p:pic>
      <p:sp>
        <p:nvSpPr>
          <p:cNvPr id="9" name="TextBox 6"/>
          <p:cNvSpPr txBox="1">
            <a:spLocks noChangeArrowheads="1"/>
          </p:cNvSpPr>
          <p:nvPr/>
        </p:nvSpPr>
        <p:spPr bwMode="auto">
          <a:xfrm>
            <a:off x="4188878" y="1113497"/>
            <a:ext cx="4397339"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a:t>This </a:t>
            </a:r>
            <a:r>
              <a:rPr lang="en-IE" sz="1600"/>
              <a:t>was </a:t>
            </a:r>
            <a:r>
              <a:rPr lang="en-IE" sz="1600" smtClean="0"/>
              <a:t>slightly more </a:t>
            </a:r>
            <a:r>
              <a:rPr lang="en-IE" sz="1600" dirty="0"/>
              <a:t>polarising: those inclined to repeal ‘doubt the number’.</a:t>
            </a:r>
          </a:p>
          <a:p>
            <a:pPr marL="266700" indent="-266700">
              <a:buBlip>
                <a:blip r:embed="rId4"/>
              </a:buBlip>
            </a:pPr>
            <a:endParaRPr lang="en-IE" sz="1600" dirty="0"/>
          </a:p>
          <a:p>
            <a:pPr marL="266700" indent="-266700">
              <a:buBlip>
                <a:blip r:embed="rId4"/>
              </a:buBlip>
            </a:pPr>
            <a:r>
              <a:rPr lang="en-IE" sz="1600" dirty="0"/>
              <a:t>It’s generally quite hard for people to grasp large numbers: so they either reject them or over-analyse them and miss the </a:t>
            </a:r>
            <a:r>
              <a:rPr lang="en-IE" sz="1600" dirty="0" smtClean="0"/>
              <a:t>point, but faces make it more ‘real’.</a:t>
            </a:r>
            <a:endParaRPr lang="en-IE" sz="1600" dirty="0"/>
          </a:p>
          <a:p>
            <a:pPr marL="266700" indent="-266700">
              <a:buBlip>
                <a:blip r:embed="rId4"/>
              </a:buBlip>
            </a:pPr>
            <a:endParaRPr lang="en-IE" sz="1600" dirty="0"/>
          </a:p>
          <a:p>
            <a:pPr marL="266700" indent="-266700">
              <a:buBlip>
                <a:blip r:embed="rId4"/>
              </a:buBlip>
            </a:pPr>
            <a:r>
              <a:rPr lang="en-IE" sz="1600" dirty="0"/>
              <a:t>One option might be to state it more in terms of ‘the population of Waterford’ or something more </a:t>
            </a:r>
            <a:r>
              <a:rPr lang="en-IE" sz="1600" dirty="0" smtClean="0"/>
              <a:t>tangible/comprehensible</a:t>
            </a:r>
            <a:r>
              <a:rPr lang="en-IE" sz="1600" dirty="0"/>
              <a:t>.</a:t>
            </a:r>
          </a:p>
        </p:txBody>
      </p:sp>
      <p:graphicFrame>
        <p:nvGraphicFramePr>
          <p:cNvPr id="10" name="Table 9"/>
          <p:cNvGraphicFramePr>
            <a:graphicFrameLocks noGrp="1"/>
          </p:cNvGraphicFramePr>
          <p:nvPr>
            <p:extLst>
              <p:ext uri="{D42A27DB-BD31-4B8C-83A1-F6EECF244321}">
                <p14:modId xmlns:p14="http://schemas.microsoft.com/office/powerpoint/2010/main" val="1988097979"/>
              </p:ext>
            </p:extLst>
          </p:nvPr>
        </p:nvGraphicFramePr>
        <p:xfrm>
          <a:off x="556951" y="4284323"/>
          <a:ext cx="8029266" cy="1988857"/>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Reminder</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of potential ‘scale’ of abortion, but abstract</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Certain</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amount of shock, even gratitude for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17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0 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(so</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neutral)</a:t>
                      </a:r>
                      <a:r>
                        <a:rPr lang="en-IE" sz="1800" b="0" i="0" u="none" strike="noStrike" dirty="0" smtClean="0">
                          <a:solidFill>
                            <a:srgbClr val="000000"/>
                          </a:solidFill>
                          <a:effectLst/>
                          <a:latin typeface="Arial" panose="020B0604020202020204" pitchFamily="34" charset="0"/>
                          <a:cs typeface="Arial" panose="020B0604020202020204" pitchFamily="34" charset="0"/>
                        </a:rPr>
                        <a:t>; </a:t>
                      </a:r>
                      <a:r>
                        <a:rPr lang="en-IE" sz="1800" b="0" i="0" u="none" strike="noStrike" dirty="0">
                          <a:solidFill>
                            <a:srgbClr val="000000"/>
                          </a:solidFill>
                          <a:effectLst/>
                          <a:latin typeface="Arial" panose="020B0604020202020204" pitchFamily="34" charset="0"/>
                          <a:cs typeface="Arial" panose="020B0604020202020204" pitchFamily="34" charset="0"/>
                        </a:rPr>
                        <a:t>+2</a:t>
                      </a:r>
                      <a:r>
                        <a:rPr lang="en-IE" sz="1800" b="0" i="0" u="none" strike="noStrike" baseline="0" dirty="0">
                          <a:solidFill>
                            <a:srgbClr val="000000"/>
                          </a:solidFill>
                          <a:effectLst/>
                          <a:latin typeface="Arial" panose="020B0604020202020204" pitchFamily="34" charset="0"/>
                          <a:cs typeface="Arial" panose="020B0604020202020204" pitchFamily="34" charset="0"/>
                        </a:rPr>
                        <a:t> 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(more inclined to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Tree>
    <p:extLst>
      <p:ext uri="{BB962C8B-B14F-4D97-AF65-F5344CB8AC3E}">
        <p14:creationId xmlns:p14="http://schemas.microsoft.com/office/powerpoint/2010/main" val="359098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3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75" y="1498263"/>
            <a:ext cx="2955859" cy="160884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138101709"/>
              </p:ext>
            </p:extLst>
          </p:nvPr>
        </p:nvGraphicFramePr>
        <p:xfrm>
          <a:off x="556951" y="4284323"/>
          <a:ext cx="8029266" cy="2074410"/>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Another</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r</a:t>
                      </a:r>
                      <a:r>
                        <a:rPr lang="en-IE" sz="1800" b="0" i="0" u="none" strike="noStrike" dirty="0" smtClean="0">
                          <a:solidFill>
                            <a:srgbClr val="000000"/>
                          </a:solidFill>
                          <a:effectLst/>
                          <a:latin typeface="Arial" panose="020B0604020202020204" pitchFamily="34" charset="0"/>
                          <a:cs typeface="Arial" panose="020B0604020202020204" pitchFamily="34" charset="0"/>
                        </a:rPr>
                        <a:t>eminder</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of potential ‘scale’ of abortion, but </a:t>
                      </a:r>
                      <a:br>
                        <a:rPr lang="en-IE" sz="1800" b="0" i="0" u="none" strike="noStrike" baseline="0" dirty="0" smtClean="0">
                          <a:solidFill>
                            <a:srgbClr val="000000"/>
                          </a:solidFill>
                          <a:effectLst/>
                          <a:latin typeface="Arial" panose="020B0604020202020204" pitchFamily="34" charset="0"/>
                          <a:cs typeface="Arial" panose="020B0604020202020204" pitchFamily="34" charset="0"/>
                        </a:rPr>
                      </a:br>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needs more explaining</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Again</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 c</a:t>
                      </a:r>
                      <a:r>
                        <a:rPr lang="en-IE" sz="1800" b="0" i="0" u="none" strike="noStrike" dirty="0" smtClean="0">
                          <a:solidFill>
                            <a:srgbClr val="000000"/>
                          </a:solidFill>
                          <a:effectLst/>
                          <a:latin typeface="Arial" panose="020B0604020202020204" pitchFamily="34" charset="0"/>
                          <a:cs typeface="Arial" panose="020B0604020202020204" pitchFamily="34" charset="0"/>
                        </a:rPr>
                        <a:t>ertain</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amount of shock, but relevance not clear</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18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0 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(so</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neutral)</a:t>
                      </a:r>
                      <a:r>
                        <a:rPr lang="en-IE" sz="1800" b="0" i="0" u="none" strike="noStrike" dirty="0" smtClean="0">
                          <a:solidFill>
                            <a:srgbClr val="000000"/>
                          </a:solidFill>
                          <a:effectLst/>
                          <a:latin typeface="Arial" panose="020B0604020202020204" pitchFamily="34" charset="0"/>
                          <a:cs typeface="Arial" panose="020B0604020202020204" pitchFamily="34" charset="0"/>
                        </a:rPr>
                        <a:t>; +1</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(more inclined to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113497"/>
            <a:ext cx="4397339"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Like the previous poster, this shocked many people, with several noting that it showed what ‘unlimited abortion’ might mean.</a:t>
            </a:r>
            <a:endParaRPr lang="en-IE" sz="1600" dirty="0"/>
          </a:p>
          <a:p>
            <a:pPr marL="266700" indent="-266700">
              <a:buBlip>
                <a:blip r:embed="rId4"/>
              </a:buBlip>
            </a:pPr>
            <a:endParaRPr lang="en-IE" sz="1600" dirty="0"/>
          </a:p>
          <a:p>
            <a:pPr marL="266700" indent="-266700">
              <a:buBlip>
                <a:blip r:embed="rId4"/>
              </a:buBlip>
            </a:pPr>
            <a:r>
              <a:rPr lang="en-IE" sz="1600" dirty="0" smtClean="0"/>
              <a:t>Some tended to personalise their reaction: it could be my brother/cousin/niece – with the ’odds’ worse than Russian roulette.</a:t>
            </a:r>
            <a:endParaRPr lang="en-IE" sz="1600" dirty="0"/>
          </a:p>
          <a:p>
            <a:pPr marL="266700" indent="-266700">
              <a:buBlip>
                <a:blip r:embed="rId4"/>
              </a:buBlip>
            </a:pPr>
            <a:endParaRPr lang="en-IE" sz="1600" dirty="0"/>
          </a:p>
          <a:p>
            <a:pPr marL="266700" indent="-266700">
              <a:buBlip>
                <a:blip r:embed="rId4"/>
              </a:buBlip>
            </a:pPr>
            <a:r>
              <a:rPr lang="en-IE" sz="1600" dirty="0" smtClean="0"/>
              <a:t>The poster surfaced a lot of concern about Ireland not ‘becoming just like England’, as they realis</a:t>
            </a:r>
            <a:r>
              <a:rPr lang="en-IE" sz="1600" dirty="0" smtClean="0"/>
              <a:t>e scale of abortion there</a:t>
            </a:r>
            <a:r>
              <a:rPr lang="en-IE" sz="1600" dirty="0" smtClean="0"/>
              <a:t>.</a:t>
            </a:r>
            <a:endParaRPr lang="en-IE" sz="1600" dirty="0"/>
          </a:p>
        </p:txBody>
      </p:sp>
    </p:spTree>
    <p:extLst>
      <p:ext uri="{BB962C8B-B14F-4D97-AF65-F5344CB8AC3E}">
        <p14:creationId xmlns:p14="http://schemas.microsoft.com/office/powerpoint/2010/main" val="249919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4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04" y="1311167"/>
            <a:ext cx="2838825" cy="2182046"/>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314491714"/>
              </p:ext>
            </p:extLst>
          </p:nvPr>
        </p:nvGraphicFramePr>
        <p:xfrm>
          <a:off x="556951" y="4284323"/>
          <a:ext cx="8029266" cy="1988857"/>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Sense of loneliness of woman, not supported at home</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Shame, feel sorry for woman, sense of pity</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17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-2 </a:t>
                      </a:r>
                      <a:r>
                        <a:rPr lang="en-IE" sz="1800" b="0" i="0" u="none" strike="noStrike" dirty="0">
                          <a:solidFill>
                            <a:srgbClr val="000000"/>
                          </a:solidFill>
                          <a:effectLst/>
                          <a:latin typeface="Arial" panose="020B0604020202020204" pitchFamily="34" charset="0"/>
                          <a:cs typeface="Arial" panose="020B0604020202020204" pitchFamily="34" charset="0"/>
                        </a:rPr>
                        <a:t>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(so</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more inclined to repeal)</a:t>
                      </a:r>
                      <a:r>
                        <a:rPr lang="en-IE" sz="1800" b="0" i="0" u="none" strike="noStrike" dirty="0" smtClean="0">
                          <a:solidFill>
                            <a:srgbClr val="000000"/>
                          </a:solidFill>
                          <a:effectLst/>
                          <a:latin typeface="Arial" panose="020B0604020202020204" pitchFamily="34" charset="0"/>
                          <a:cs typeface="Arial" panose="020B0604020202020204" pitchFamily="34" charset="0"/>
                        </a:rPr>
                        <a:t>; -2</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-2</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113497"/>
            <a:ext cx="4397339"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This image was one of the most effective for the pro-choice campaign, highlighting the loneliness and vulnerability of Irish women dealing with abortion.</a:t>
            </a:r>
            <a:endParaRPr lang="en-IE" sz="1600" dirty="0"/>
          </a:p>
          <a:p>
            <a:pPr marL="266700" indent="-266700">
              <a:buBlip>
                <a:blip r:embed="rId4"/>
              </a:buBlip>
            </a:pPr>
            <a:endParaRPr lang="en-IE" sz="1600" dirty="0"/>
          </a:p>
          <a:p>
            <a:pPr marL="266700" indent="-266700">
              <a:buBlip>
                <a:blip r:embed="rId4"/>
              </a:buBlip>
            </a:pPr>
            <a:r>
              <a:rPr lang="en-IE" sz="1600" dirty="0" smtClean="0"/>
              <a:t>Few of the pro-choice posters show the mother, and this finding prompted Image 13 for the </a:t>
            </a:r>
            <a:r>
              <a:rPr lang="en-IE" sz="1600" dirty="0" err="1" smtClean="0"/>
              <a:t>Nenagh</a:t>
            </a:r>
            <a:r>
              <a:rPr lang="en-IE" sz="1600" dirty="0" smtClean="0"/>
              <a:t> groups.</a:t>
            </a:r>
            <a:endParaRPr lang="en-IE" sz="1600" dirty="0"/>
          </a:p>
          <a:p>
            <a:pPr marL="266700" indent="-266700">
              <a:buBlip>
                <a:blip r:embed="rId4"/>
              </a:buBlip>
            </a:pPr>
            <a:endParaRPr lang="en-IE" sz="1600" dirty="0"/>
          </a:p>
          <a:p>
            <a:pPr marL="266700" indent="-266700">
              <a:buBlip>
                <a:blip r:embed="rId4"/>
              </a:buBlip>
            </a:pPr>
            <a:r>
              <a:rPr lang="en-IE" sz="1600" dirty="0" smtClean="0"/>
              <a:t>Both men and women were moved by this poster towards repeal of the 8</a:t>
            </a:r>
            <a:r>
              <a:rPr lang="en-IE" sz="1600" baseline="30000" dirty="0" smtClean="0"/>
              <a:t>th</a:t>
            </a:r>
            <a:r>
              <a:rPr lang="en-IE" sz="1600" dirty="0" smtClean="0"/>
              <a:t>.</a:t>
            </a:r>
            <a:endParaRPr lang="en-IE" sz="1600" dirty="0"/>
          </a:p>
        </p:txBody>
      </p:sp>
    </p:spTree>
    <p:extLst>
      <p:ext uri="{BB962C8B-B14F-4D97-AF65-F5344CB8AC3E}">
        <p14:creationId xmlns:p14="http://schemas.microsoft.com/office/powerpoint/2010/main" val="322911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5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51" y="1498263"/>
            <a:ext cx="2954120" cy="172782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864818"/>
              </p:ext>
            </p:extLst>
          </p:nvPr>
        </p:nvGraphicFramePr>
        <p:xfrm>
          <a:off x="556951" y="4284323"/>
          <a:ext cx="8029266" cy="1988857"/>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Women</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especially surprised at development at 10 weeks</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Desire to protect the baby, though others doubt</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‘statistic’</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14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+2 </a:t>
                      </a:r>
                      <a:r>
                        <a:rPr lang="en-IE" sz="1800" b="0" i="0" u="none" strike="noStrike" dirty="0">
                          <a:solidFill>
                            <a:srgbClr val="000000"/>
                          </a:solidFill>
                          <a:effectLst/>
                          <a:latin typeface="Arial" panose="020B0604020202020204" pitchFamily="34" charset="0"/>
                          <a:cs typeface="Arial" panose="020B0604020202020204" pitchFamily="34" charset="0"/>
                        </a:rPr>
                        <a:t>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(more inclined to keep 8th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a:t>
                      </a:r>
                      <a:r>
                        <a:rPr lang="en-IE" sz="1800" b="0" i="0" u="none" strike="noStrike" dirty="0" smtClean="0">
                          <a:solidFill>
                            <a:srgbClr val="000000"/>
                          </a:solidFill>
                          <a:effectLst/>
                          <a:latin typeface="Arial" panose="020B0604020202020204" pitchFamily="34" charset="0"/>
                          <a:cs typeface="Arial" panose="020B0604020202020204" pitchFamily="34" charset="0"/>
                        </a:rPr>
                        <a:t>; +1</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net </a:t>
                      </a:r>
                      <a:r>
                        <a:rPr lang="en-IE" sz="1800" b="0" i="0" u="none" strike="noStrike" baseline="0" dirty="0">
                          <a:solidFill>
                            <a:srgbClr val="000000"/>
                          </a:solidFill>
                          <a:effectLst/>
                          <a:latin typeface="Arial" panose="020B0604020202020204" pitchFamily="34" charset="0"/>
                          <a:cs typeface="Arial" panose="020B0604020202020204" pitchFamily="34" charset="0"/>
                        </a:rPr>
                        <a:t>+1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113497"/>
            <a:ext cx="4397339"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Women in particular found this poster affecting, with younger ones in particular remarking on the level of development.</a:t>
            </a:r>
            <a:endParaRPr lang="en-IE" sz="1600" dirty="0"/>
          </a:p>
          <a:p>
            <a:pPr marL="266700" indent="-266700">
              <a:buBlip>
                <a:blip r:embed="rId4"/>
              </a:buBlip>
            </a:pPr>
            <a:endParaRPr lang="en-IE" sz="1600" dirty="0"/>
          </a:p>
          <a:p>
            <a:pPr marL="266700" indent="-266700">
              <a:buBlip>
                <a:blip r:embed="rId4"/>
              </a:buBlip>
            </a:pPr>
            <a:r>
              <a:rPr lang="en-IE" sz="1600" dirty="0" smtClean="0"/>
              <a:t>Those more inclined to repeal tended to doubt the image or statistic, which suggests that such imagery won’t ‘convert’ </a:t>
            </a:r>
            <a:r>
              <a:rPr lang="en-IE" sz="1600" dirty="0" err="1" smtClean="0"/>
              <a:t>repealers</a:t>
            </a:r>
            <a:r>
              <a:rPr lang="en-IE" sz="1600" dirty="0" smtClean="0"/>
              <a:t>.</a:t>
            </a:r>
            <a:endParaRPr lang="en-IE" sz="1600" dirty="0"/>
          </a:p>
          <a:p>
            <a:pPr marL="266700" indent="-266700">
              <a:buBlip>
                <a:blip r:embed="rId4"/>
              </a:buBlip>
            </a:pPr>
            <a:endParaRPr lang="en-IE" sz="1600" dirty="0"/>
          </a:p>
          <a:p>
            <a:pPr marL="266700" indent="-266700">
              <a:buBlip>
                <a:blip r:embed="rId4"/>
              </a:buBlip>
            </a:pPr>
            <a:r>
              <a:rPr lang="en-IE" sz="1600" dirty="0" smtClean="0"/>
              <a:t>Nevertheless, men found the image effective in bringing the baby into the conversation about abortion</a:t>
            </a:r>
            <a:r>
              <a:rPr lang="en-IE" sz="1600" dirty="0" smtClean="0"/>
              <a:t>.</a:t>
            </a:r>
            <a:endParaRPr lang="en-IE" sz="1600" dirty="0"/>
          </a:p>
        </p:txBody>
      </p:sp>
    </p:spTree>
    <p:extLst>
      <p:ext uri="{BB962C8B-B14F-4D97-AF65-F5344CB8AC3E}">
        <p14:creationId xmlns:p14="http://schemas.microsoft.com/office/powerpoint/2010/main" val="43962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6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933" y="1373069"/>
            <a:ext cx="2598525" cy="203699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746709361"/>
              </p:ext>
            </p:extLst>
          </p:nvPr>
        </p:nvGraphicFramePr>
        <p:xfrm>
          <a:off x="556951" y="4284323"/>
          <a:ext cx="8029266" cy="2074410"/>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For some</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 reminder that the child isn’t guilty of an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adult’s crimes, for others a callous attitude to women</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A mix of anger</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for some, compassion for others</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14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-1 </a:t>
                      </a:r>
                      <a:r>
                        <a:rPr lang="en-IE" sz="1800" b="0" i="0" u="none" strike="noStrike" dirty="0">
                          <a:solidFill>
                            <a:srgbClr val="000000"/>
                          </a:solidFill>
                          <a:effectLst/>
                          <a:latin typeface="Arial" panose="020B0604020202020204" pitchFamily="34" charset="0"/>
                          <a:cs typeface="Arial" panose="020B0604020202020204" pitchFamily="34" charset="0"/>
                        </a:rPr>
                        <a:t>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+1</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(more inclined to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0</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236608"/>
            <a:ext cx="4397339" cy="2554545"/>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Rape in relation to the abortion debate is an extremely sensit</a:t>
            </a:r>
            <a:r>
              <a:rPr lang="en-IE" sz="1600" dirty="0" smtClean="0"/>
              <a:t>ive issue</a:t>
            </a:r>
            <a:r>
              <a:rPr lang="en-IE" sz="1600" dirty="0" smtClean="0"/>
              <a:t>.</a:t>
            </a:r>
            <a:endParaRPr lang="en-IE" sz="1600" dirty="0"/>
          </a:p>
          <a:p>
            <a:pPr marL="266700" indent="-266700">
              <a:buBlip>
                <a:blip r:embed="rId4"/>
              </a:buBlip>
            </a:pPr>
            <a:endParaRPr lang="en-IE" sz="1600" dirty="0"/>
          </a:p>
          <a:p>
            <a:pPr marL="266700" indent="-266700">
              <a:buBlip>
                <a:blip r:embed="rId4"/>
              </a:buBlip>
            </a:pPr>
            <a:r>
              <a:rPr lang="en-IE" sz="1600" dirty="0" smtClean="0"/>
              <a:t>Women were much more likely to reject the argument in the poster, while men were more open to it.</a:t>
            </a:r>
            <a:endParaRPr lang="en-IE" sz="1600" dirty="0"/>
          </a:p>
          <a:p>
            <a:pPr marL="266700" indent="-266700">
              <a:buBlip>
                <a:blip r:embed="rId4"/>
              </a:buBlip>
            </a:pPr>
            <a:endParaRPr lang="en-IE" sz="1600" dirty="0"/>
          </a:p>
          <a:p>
            <a:pPr marL="266700" indent="-266700">
              <a:buBlip>
                <a:blip r:embed="rId4"/>
              </a:buBlip>
            </a:pPr>
            <a:r>
              <a:rPr lang="en-IE" sz="1600" dirty="0" smtClean="0"/>
              <a:t>Indeed, some women saw the poster as ‘emotional blackmail’ and somewhat misogynistic in the context of rape.</a:t>
            </a:r>
            <a:endParaRPr lang="en-IE" sz="1600" dirty="0"/>
          </a:p>
        </p:txBody>
      </p:sp>
    </p:spTree>
    <p:extLst>
      <p:ext uri="{BB962C8B-B14F-4D97-AF65-F5344CB8AC3E}">
        <p14:creationId xmlns:p14="http://schemas.microsoft.com/office/powerpoint/2010/main" val="105577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7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826" y="1286410"/>
            <a:ext cx="2797033" cy="223762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26280946"/>
              </p:ext>
            </p:extLst>
          </p:nvPr>
        </p:nvGraphicFramePr>
        <p:xfrm>
          <a:off x="556951" y="4284323"/>
          <a:ext cx="8029266" cy="2074410"/>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baseline="0"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A sense</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of the helplessness of the baby, but seen as a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quite abstract argument</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A general lack of clarity about the point being made</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8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+1 </a:t>
                      </a:r>
                      <a:r>
                        <a:rPr lang="en-IE" sz="1800" b="0" i="0" u="none" strike="noStrike" dirty="0">
                          <a:solidFill>
                            <a:srgbClr val="000000"/>
                          </a:solidFill>
                          <a:effectLst/>
                          <a:latin typeface="Arial" panose="020B0604020202020204" pitchFamily="34" charset="0"/>
                          <a:cs typeface="Arial" panose="020B0604020202020204" pitchFamily="34" charset="0"/>
                        </a:rPr>
                        <a:t>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+1</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(more inclined to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113497"/>
            <a:ext cx="4397339" cy="2554545"/>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This was the least convincing of the posters we tested</a:t>
            </a:r>
            <a:r>
              <a:rPr lang="en-IE" sz="1600" dirty="0"/>
              <a:t> </a:t>
            </a:r>
            <a:r>
              <a:rPr lang="en-IE" sz="1600" dirty="0" smtClean="0"/>
              <a:t>for men and women.</a:t>
            </a:r>
          </a:p>
          <a:p>
            <a:pPr marL="266700" indent="-266700">
              <a:buBlip>
                <a:blip r:embed="rId4"/>
              </a:buBlip>
            </a:pPr>
            <a:endParaRPr lang="en-IE" sz="1600" dirty="0"/>
          </a:p>
          <a:p>
            <a:pPr marL="266700" indent="-266700">
              <a:buBlip>
                <a:blip r:embed="rId4"/>
              </a:buBlip>
            </a:pPr>
            <a:r>
              <a:rPr lang="en-IE" sz="1600" dirty="0" smtClean="0"/>
              <a:t>Though most get the point, many find it unconvincing in terms of the wider debate.</a:t>
            </a:r>
          </a:p>
          <a:p>
            <a:pPr marL="266700" indent="-266700">
              <a:buBlip>
                <a:blip r:embed="rId4"/>
              </a:buBlip>
            </a:pPr>
            <a:endParaRPr lang="en-IE" sz="1600" dirty="0"/>
          </a:p>
          <a:p>
            <a:pPr marL="266700" indent="-266700">
              <a:buBlip>
                <a:blip r:embed="rId4"/>
              </a:buBlip>
            </a:pPr>
            <a:r>
              <a:rPr lang="en-IE" sz="1600" dirty="0" smtClean="0"/>
              <a:t>Like Image 5, it is good to remind people of the human life ‘inside’, but the overall portrayal of the message leaves many cold in terms of its communications impact.</a:t>
            </a:r>
            <a:endParaRPr lang="en-IE" sz="1600" dirty="0"/>
          </a:p>
        </p:txBody>
      </p:sp>
    </p:spTree>
    <p:extLst>
      <p:ext uri="{BB962C8B-B14F-4D97-AF65-F5344CB8AC3E}">
        <p14:creationId xmlns:p14="http://schemas.microsoft.com/office/powerpoint/2010/main" val="43997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8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75" y="1218227"/>
            <a:ext cx="2525571" cy="2316083"/>
          </a:xfrm>
          <a:prstGeom prst="rect">
            <a:avLst/>
          </a:prstGeom>
          <a:noFill/>
          <a:ln>
            <a:solidFill>
              <a:schemeClr val="tx1"/>
            </a:solidFill>
          </a:ln>
        </p:spPr>
      </p:pic>
      <p:graphicFrame>
        <p:nvGraphicFramePr>
          <p:cNvPr id="8" name="Table 7"/>
          <p:cNvGraphicFramePr>
            <a:graphicFrameLocks noGrp="1"/>
          </p:cNvGraphicFramePr>
          <p:nvPr>
            <p:extLst>
              <p:ext uri="{D42A27DB-BD31-4B8C-83A1-F6EECF244321}">
                <p14:modId xmlns:p14="http://schemas.microsoft.com/office/powerpoint/2010/main" val="1058556412"/>
              </p:ext>
            </p:extLst>
          </p:nvPr>
        </p:nvGraphicFramePr>
        <p:xfrm>
          <a:off x="556951" y="4284323"/>
          <a:ext cx="8029266" cy="2077771"/>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Talks to the core issue of choice &amp; control</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for women</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Recognition of women’s rights,</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but rejection by some men</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that they’ve ‘no say’ in the matter</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14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-2 </a:t>
                      </a:r>
                      <a:r>
                        <a:rPr lang="en-IE" sz="1800" b="0" i="0" u="none" strike="noStrike" dirty="0">
                          <a:solidFill>
                            <a:srgbClr val="000000"/>
                          </a:solidFill>
                          <a:effectLst/>
                          <a:latin typeface="Arial" panose="020B0604020202020204" pitchFamily="34" charset="0"/>
                          <a:cs typeface="Arial" panose="020B0604020202020204" pitchFamily="34" charset="0"/>
                        </a:rPr>
                        <a:t>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(more inclined to repeal</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a:t>
                      </a:r>
                      <a:r>
                        <a:rPr lang="en-IE" sz="1800" b="0" i="0" u="none" strike="noStrike" dirty="0" smtClean="0">
                          <a:solidFill>
                            <a:srgbClr val="000000"/>
                          </a:solidFill>
                          <a:effectLst/>
                          <a:latin typeface="Arial" panose="020B0604020202020204" pitchFamily="34" charset="0"/>
                          <a:cs typeface="Arial" panose="020B0604020202020204" pitchFamily="34" charset="0"/>
                        </a:rPr>
                        <a:t>; 0</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a:t>
                      </a:r>
                      <a:br>
                        <a:rPr lang="en-IE" sz="1800" b="0" i="0" u="none" strike="noStrike" baseline="0" dirty="0" smtClean="0">
                          <a:solidFill>
                            <a:srgbClr val="000000"/>
                          </a:solidFill>
                          <a:effectLst/>
                          <a:latin typeface="Arial" panose="020B0604020202020204" pitchFamily="34" charset="0"/>
                          <a:cs typeface="Arial" panose="020B0604020202020204" pitchFamily="34" charset="0"/>
                        </a:rPr>
                      </a:br>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net </a:t>
                      </a:r>
                      <a:r>
                        <a:rPr lang="en-IE" sz="1800" b="0" i="0" u="none" strike="noStrike" baseline="0" dirty="0">
                          <a:solidFill>
                            <a:srgbClr val="000000"/>
                          </a:solidFill>
                          <a:effectLst/>
                          <a:latin typeface="Arial" panose="020B0604020202020204" pitchFamily="34" charset="0"/>
                          <a:cs typeface="Arial" panose="020B0604020202020204" pitchFamily="34" charset="0"/>
                        </a:rPr>
                        <a:t>-</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113497"/>
            <a:ext cx="4397339"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This resonated with many women with its focus on the woman’s agency in the decision to have an abortion.</a:t>
            </a:r>
            <a:endParaRPr lang="en-IE" sz="1600" dirty="0"/>
          </a:p>
          <a:p>
            <a:pPr marL="266700" indent="-266700">
              <a:buBlip>
                <a:blip r:embed="rId4"/>
              </a:buBlip>
            </a:pPr>
            <a:endParaRPr lang="en-IE" sz="1600" dirty="0"/>
          </a:p>
          <a:p>
            <a:pPr marL="266700" indent="-266700">
              <a:buBlip>
                <a:blip r:embed="rId4"/>
              </a:buBlip>
            </a:pPr>
            <a:r>
              <a:rPr lang="en-IE" sz="1600" dirty="0" smtClean="0"/>
              <a:t>Similarly it left many men feeling that they should ‘shut up’ as it’s a woman’s choice.</a:t>
            </a:r>
            <a:endParaRPr lang="en-IE" sz="1600" dirty="0"/>
          </a:p>
          <a:p>
            <a:pPr marL="266700" indent="-266700">
              <a:buBlip>
                <a:blip r:embed="rId4"/>
              </a:buBlip>
            </a:pPr>
            <a:endParaRPr lang="en-IE" sz="1600" dirty="0"/>
          </a:p>
          <a:p>
            <a:pPr marL="266700" indent="-266700">
              <a:buBlip>
                <a:blip r:embed="rId4"/>
              </a:buBlip>
            </a:pPr>
            <a:r>
              <a:rPr lang="en-IE" sz="1600" dirty="0" smtClean="0"/>
              <a:t>That said, several women as well as men rejected the implication that one person on their own can make such an important, life-changing/terminating decision.</a:t>
            </a:r>
            <a:endParaRPr lang="en-IE" sz="1600" dirty="0"/>
          </a:p>
        </p:txBody>
      </p:sp>
    </p:spTree>
    <p:extLst>
      <p:ext uri="{BB962C8B-B14F-4D97-AF65-F5344CB8AC3E}">
        <p14:creationId xmlns:p14="http://schemas.microsoft.com/office/powerpoint/2010/main" val="146095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9</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707" y="1198148"/>
            <a:ext cx="2300555" cy="2582741"/>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239517634"/>
              </p:ext>
            </p:extLst>
          </p:nvPr>
        </p:nvGraphicFramePr>
        <p:xfrm>
          <a:off x="556951" y="4284323"/>
          <a:ext cx="8029266" cy="1988857"/>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A key</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word that came through is ‘regret’</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That women need support and to feel abandoned</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16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0 for females (so</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neutral)</a:t>
                      </a:r>
                      <a:r>
                        <a:rPr lang="en-IE" sz="1800" b="0" i="0" u="none" strike="noStrike" dirty="0" smtClean="0">
                          <a:solidFill>
                            <a:srgbClr val="000000"/>
                          </a:solidFill>
                          <a:effectLst/>
                          <a:latin typeface="Arial" panose="020B0604020202020204" pitchFamily="34" charset="0"/>
                          <a:cs typeface="Arial" panose="020B0604020202020204" pitchFamily="34" charset="0"/>
                        </a:rPr>
                        <a:t>; +2</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(more inclined to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113497"/>
            <a:ext cx="4397339"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This poster resonated with both men and women, young and old.</a:t>
            </a:r>
            <a:endParaRPr lang="en-IE" sz="1600" dirty="0"/>
          </a:p>
          <a:p>
            <a:pPr marL="266700" indent="-266700">
              <a:buBlip>
                <a:blip r:embed="rId4"/>
              </a:buBlip>
            </a:pPr>
            <a:endParaRPr lang="en-IE" sz="1600" dirty="0"/>
          </a:p>
          <a:p>
            <a:pPr marL="266700" indent="-266700">
              <a:buBlip>
                <a:blip r:embed="rId4"/>
              </a:buBlip>
            </a:pPr>
            <a:r>
              <a:rPr lang="en-IE" sz="1600" dirty="0" smtClean="0"/>
              <a:t>By having a ‘real woman’ talking about her experience and regrets it brings home the consequences of decisions that may not be apparent at the time.</a:t>
            </a:r>
            <a:endParaRPr lang="en-IE" sz="1600" dirty="0"/>
          </a:p>
          <a:p>
            <a:pPr marL="266700" indent="-266700">
              <a:buBlip>
                <a:blip r:embed="rId4"/>
              </a:buBlip>
            </a:pPr>
            <a:endParaRPr lang="en-IE" sz="1600" dirty="0"/>
          </a:p>
          <a:p>
            <a:pPr marL="266700" indent="-266700">
              <a:buBlip>
                <a:blip r:embed="rId4"/>
              </a:buBlip>
            </a:pPr>
            <a:r>
              <a:rPr lang="en-IE" sz="1600" dirty="0" smtClean="0"/>
              <a:t>It also highlights the issue of support for women going through or who have gone through cris</a:t>
            </a:r>
            <a:r>
              <a:rPr lang="en-IE" sz="1600" dirty="0" smtClean="0"/>
              <a:t>is pregnancies</a:t>
            </a:r>
            <a:r>
              <a:rPr lang="en-IE" sz="1600" dirty="0" smtClean="0"/>
              <a:t>.</a:t>
            </a:r>
            <a:endParaRPr lang="en-IE" sz="1600" dirty="0"/>
          </a:p>
        </p:txBody>
      </p:sp>
    </p:spTree>
    <p:extLst>
      <p:ext uri="{BB962C8B-B14F-4D97-AF65-F5344CB8AC3E}">
        <p14:creationId xmlns:p14="http://schemas.microsoft.com/office/powerpoint/2010/main" val="258427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10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000061" y="1286410"/>
            <a:ext cx="1897252" cy="2438902"/>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1145823393"/>
              </p:ext>
            </p:extLst>
          </p:nvPr>
        </p:nvGraphicFramePr>
        <p:xfrm>
          <a:off x="556951" y="4284323"/>
          <a:ext cx="8029266" cy="2074410"/>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 Appeals to core</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feminist message of choice, but it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excludes both the baby and father from the conversation</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Quite</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alienating for some men &amp; women: too ’absolutist’</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11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-2 </a:t>
                      </a:r>
                      <a:r>
                        <a:rPr lang="en-IE" sz="1800" b="0" i="0" u="none" strike="noStrike" dirty="0">
                          <a:solidFill>
                            <a:srgbClr val="000000"/>
                          </a:solidFill>
                          <a:effectLst/>
                          <a:latin typeface="Arial" panose="020B0604020202020204" pitchFamily="34" charset="0"/>
                          <a:cs typeface="Arial" panose="020B0604020202020204" pitchFamily="34" charset="0"/>
                        </a:rPr>
                        <a:t>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(more inclined to repeal</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a:t>
                      </a:r>
                      <a:r>
                        <a:rPr lang="en-IE" sz="1800" b="0" i="0" u="none" strike="noStrike" dirty="0" smtClean="0">
                          <a:solidFill>
                            <a:srgbClr val="000000"/>
                          </a:solidFill>
                          <a:effectLst/>
                          <a:latin typeface="Arial" panose="020B0604020202020204" pitchFamily="34" charset="0"/>
                          <a:cs typeface="Arial" panose="020B0604020202020204" pitchFamily="34" charset="0"/>
                        </a:rPr>
                        <a:t>; 0</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net </a:t>
                      </a:r>
                      <a:r>
                        <a:rPr lang="en-IE" sz="1800" b="0" i="0" u="none" strike="noStrike" baseline="0" dirty="0">
                          <a:solidFill>
                            <a:srgbClr val="000000"/>
                          </a:solidFill>
                          <a:effectLst/>
                          <a:latin typeface="Arial" panose="020B0604020202020204" pitchFamily="34" charset="0"/>
                          <a:cs typeface="Arial" panose="020B0604020202020204" pitchFamily="34" charset="0"/>
                        </a:rPr>
                        <a:t>-</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3929974" y="1113497"/>
            <a:ext cx="4656243"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Like Image 8, this resonated more strongly with women than men, highlighting the crucial theme of ‘choice’ and control.</a:t>
            </a:r>
            <a:endParaRPr lang="en-IE" sz="1600" dirty="0"/>
          </a:p>
          <a:p>
            <a:pPr marL="266700" indent="-266700">
              <a:buBlip>
                <a:blip r:embed="rId4"/>
              </a:buBlip>
            </a:pPr>
            <a:endParaRPr lang="en-IE" sz="1600" dirty="0"/>
          </a:p>
          <a:p>
            <a:pPr marL="266700" indent="-266700">
              <a:buBlip>
                <a:blip r:embed="rId4"/>
              </a:buBlip>
            </a:pPr>
            <a:r>
              <a:rPr lang="en-IE" sz="1600" dirty="0" smtClean="0"/>
              <a:t>The apparent youthfulness of the woman holding the poster is also a reminder that the issue especially affects younger women.</a:t>
            </a:r>
            <a:endParaRPr lang="en-IE" sz="1600" dirty="0"/>
          </a:p>
          <a:p>
            <a:pPr marL="266700" indent="-266700">
              <a:buBlip>
                <a:blip r:embed="rId4"/>
              </a:buBlip>
            </a:pPr>
            <a:endParaRPr lang="en-IE" sz="1600" dirty="0"/>
          </a:p>
          <a:p>
            <a:pPr marL="266700" indent="-266700">
              <a:buBlip>
                <a:blip r:embed="rId4"/>
              </a:buBlip>
            </a:pPr>
            <a:r>
              <a:rPr lang="en-IE" sz="1600" dirty="0" smtClean="0"/>
              <a:t>Again, some of the men – also younger ones – felt they were being deliberately excluded from the debate, whether as fathers or partners.</a:t>
            </a:r>
            <a:endParaRPr lang="en-IE" sz="1600" dirty="0"/>
          </a:p>
        </p:txBody>
      </p:sp>
    </p:spTree>
    <p:extLst>
      <p:ext uri="{BB962C8B-B14F-4D97-AF65-F5344CB8AC3E}">
        <p14:creationId xmlns:p14="http://schemas.microsoft.com/office/powerpoint/2010/main" val="76289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70340" y="216609"/>
            <a:ext cx="7000875" cy="525462"/>
          </a:xfrm>
          <a:noFill/>
          <a:ln>
            <a:miter lim="800000"/>
            <a:headEnd/>
            <a:tailEnd/>
          </a:ln>
        </p:spPr>
        <p:txBody>
          <a:bodyPr vert="horz" wrap="square" lIns="91440" tIns="45720" rIns="91440" bIns="45720" numCol="1" compatLnSpc="1">
            <a:prstTxWarp prst="textNoShape">
              <a:avLst/>
            </a:prstTxWarp>
          </a:bodyPr>
          <a:lstStyle/>
          <a:p>
            <a:pPr eaLnBrk="1" hangingPunct="1"/>
            <a:r>
              <a:rPr lang="en-IE" b="0" dirty="0">
                <a:ea typeface="ＭＳ Ｐゴシック"/>
              </a:rPr>
              <a:t>Methodology</a:t>
            </a:r>
          </a:p>
        </p:txBody>
      </p:sp>
      <p:sp>
        <p:nvSpPr>
          <p:cNvPr id="12291" name="TextBox 6"/>
          <p:cNvSpPr txBox="1">
            <a:spLocks noChangeArrowheads="1"/>
          </p:cNvSpPr>
          <p:nvPr/>
        </p:nvSpPr>
        <p:spPr bwMode="auto">
          <a:xfrm>
            <a:off x="4078936" y="1871273"/>
            <a:ext cx="4654003" cy="4278094"/>
          </a:xfrm>
          <a:prstGeom prst="rect">
            <a:avLst/>
          </a:prstGeom>
          <a:noFill/>
          <a:ln w="9525">
            <a:noFill/>
            <a:miter lim="800000"/>
            <a:headEnd/>
            <a:tailEnd/>
          </a:ln>
        </p:spPr>
        <p:txBody>
          <a:bodyPr wrap="square">
            <a:spAutoFit/>
          </a:bodyPr>
          <a:lstStyle/>
          <a:p>
            <a:pPr marL="266700" indent="-266700">
              <a:buBlip>
                <a:blip r:embed="rId3"/>
              </a:buBlip>
            </a:pPr>
            <a:r>
              <a:rPr lang="en-IE" sz="1600" b="0" dirty="0"/>
              <a:t>This report summarises the outputs from four focus groups in April 2016 – 2 female groups in Cork and 2 male in </a:t>
            </a:r>
            <a:r>
              <a:rPr lang="en-IE" sz="1600" b="0" dirty="0" err="1"/>
              <a:t>Nenagh</a:t>
            </a:r>
            <a:r>
              <a:rPr lang="en-IE" sz="1600" b="0" dirty="0"/>
              <a:t> – exploring the impact of different messages on attitudes to abortion in general and the 8</a:t>
            </a:r>
            <a:r>
              <a:rPr lang="en-IE" sz="1600" b="0" baseline="30000" dirty="0"/>
              <a:t>th</a:t>
            </a:r>
            <a:r>
              <a:rPr lang="en-IE" sz="1600" b="0" dirty="0"/>
              <a:t> Amendment in particular</a:t>
            </a:r>
            <a:r>
              <a:rPr lang="en-IE" sz="1600" dirty="0"/>
              <a:t>.</a:t>
            </a:r>
          </a:p>
          <a:p>
            <a:pPr marL="266700" indent="-266700">
              <a:buBlip>
                <a:blip r:embed="rId3"/>
              </a:buBlip>
            </a:pPr>
            <a:endParaRPr lang="en-IE" sz="1600" dirty="0"/>
          </a:p>
          <a:p>
            <a:pPr marL="266700" indent="-266700">
              <a:buBlip>
                <a:blip r:embed="rId3"/>
              </a:buBlip>
            </a:pPr>
            <a:r>
              <a:rPr lang="en-IE" sz="1600" dirty="0"/>
              <a:t>The groups were also divided into a younger group (20-25), and an older group (40-60).</a:t>
            </a:r>
          </a:p>
          <a:p>
            <a:pPr marL="266700" indent="-266700">
              <a:buBlip>
                <a:blip r:embed="rId3"/>
              </a:buBlip>
            </a:pPr>
            <a:endParaRPr lang="en-IE" sz="1600" b="0" dirty="0"/>
          </a:p>
          <a:p>
            <a:pPr marL="266700" indent="-266700">
              <a:buBlip>
                <a:blip r:embed="rId3"/>
              </a:buBlip>
            </a:pPr>
            <a:r>
              <a:rPr lang="en-IE" sz="1600" dirty="0"/>
              <a:t>Participants were recruited on the basis that they did not strongly support repeal of the 8</a:t>
            </a:r>
            <a:r>
              <a:rPr lang="en-IE" sz="1600" baseline="30000" dirty="0"/>
              <a:t>th</a:t>
            </a:r>
            <a:r>
              <a:rPr lang="en-IE" sz="1600" dirty="0"/>
              <a:t> nor strongly oppose repeal either.</a:t>
            </a:r>
          </a:p>
          <a:p>
            <a:pPr marL="266700" indent="-266700">
              <a:buBlip>
                <a:blip r:embed="rId3"/>
              </a:buBlip>
            </a:pPr>
            <a:endParaRPr lang="en-IE" sz="1600" dirty="0"/>
          </a:p>
          <a:p>
            <a:pPr marL="266700" indent="-266700">
              <a:buBlip>
                <a:blip r:embed="rId3"/>
              </a:buBlip>
            </a:pPr>
            <a:r>
              <a:rPr lang="en-IE" sz="1600" dirty="0"/>
              <a:t>A separate spreadsheet summarising the written responses from all 32 respondents in their handouts has also been provided. </a:t>
            </a:r>
            <a:endParaRPr lang="en-US" sz="1600" b="0" dirty="0"/>
          </a:p>
        </p:txBody>
      </p:sp>
      <p:pic>
        <p:nvPicPr>
          <p:cNvPr id="3" name="Picture 2"/>
          <p:cNvPicPr>
            <a:picLocks noChangeAspect="1"/>
          </p:cNvPicPr>
          <p:nvPr/>
        </p:nvPicPr>
        <p:blipFill rotWithShape="1">
          <a:blip r:embed="rId4"/>
          <a:srcRect l="29769" t="30794" r="29132" b="30064"/>
          <a:stretch/>
        </p:blipFill>
        <p:spPr>
          <a:xfrm>
            <a:off x="341213" y="2404152"/>
            <a:ext cx="3552693" cy="26096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11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483" y="1360366"/>
            <a:ext cx="2469521" cy="2328056"/>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1379911335"/>
              </p:ext>
            </p:extLst>
          </p:nvPr>
        </p:nvGraphicFramePr>
        <p:xfrm>
          <a:off x="556951" y="4284323"/>
          <a:ext cx="8029266" cy="1988857"/>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Very convincing,</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with many expressing shock at number</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Many said they found the statistic</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‘saddening’ </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20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+2 </a:t>
                      </a:r>
                      <a:r>
                        <a:rPr lang="en-IE" sz="1800" b="0" i="0" u="none" strike="noStrike" dirty="0">
                          <a:solidFill>
                            <a:srgbClr val="000000"/>
                          </a:solidFill>
                          <a:effectLst/>
                          <a:latin typeface="Arial" panose="020B0604020202020204" pitchFamily="34" charset="0"/>
                          <a:cs typeface="Arial" panose="020B0604020202020204" pitchFamily="34" charset="0"/>
                        </a:rPr>
                        <a:t>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(more inclined to keep</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a:t>
                      </a:r>
                      <a:r>
                        <a:rPr lang="en-IE" sz="1800" b="0" i="0" u="none" strike="noStrike" dirty="0" smtClean="0">
                          <a:solidFill>
                            <a:srgbClr val="000000"/>
                          </a:solidFill>
                          <a:effectLst/>
                          <a:latin typeface="Arial" panose="020B0604020202020204" pitchFamily="34" charset="0"/>
                          <a:cs typeface="Arial" panose="020B0604020202020204" pitchFamily="34" charset="0"/>
                        </a:rPr>
                        <a:t>; +1</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(also more inclined to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+2</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074586"/>
            <a:ext cx="4397339" cy="3046988"/>
          </a:xfrm>
          <a:prstGeom prst="rect">
            <a:avLst/>
          </a:prstGeom>
          <a:noFill/>
          <a:ln w="9525">
            <a:noFill/>
            <a:miter lim="800000"/>
            <a:headEnd/>
            <a:tailEnd/>
          </a:ln>
        </p:spPr>
        <p:txBody>
          <a:bodyPr wrap="square">
            <a:spAutoFit/>
          </a:bodyPr>
          <a:lstStyle/>
          <a:p>
            <a:pPr marL="266700" indent="-266700">
              <a:buBlip>
                <a:blip r:embed="rId4"/>
              </a:buBlip>
            </a:pPr>
            <a:r>
              <a:rPr lang="en-IE" sz="1600" dirty="0"/>
              <a:t>This </a:t>
            </a:r>
            <a:r>
              <a:rPr lang="en-IE" sz="1600" dirty="0" smtClean="0"/>
              <a:t>the most compelling pro-life message tested in all four groups</a:t>
            </a:r>
            <a:r>
              <a:rPr lang="en-IE" sz="1600" dirty="0" smtClean="0"/>
              <a:t>.</a:t>
            </a:r>
            <a:endParaRPr lang="en-IE" sz="1600" dirty="0"/>
          </a:p>
          <a:p>
            <a:pPr marL="266700" indent="-266700">
              <a:buBlip>
                <a:blip r:embed="rId4"/>
              </a:buBlip>
            </a:pPr>
            <a:endParaRPr lang="en-IE" sz="1600" dirty="0"/>
          </a:p>
          <a:p>
            <a:pPr marL="266700" indent="-266700">
              <a:buBlip>
                <a:blip r:embed="rId4"/>
              </a:buBlip>
            </a:pPr>
            <a:r>
              <a:rPr lang="en-IE" sz="1600" dirty="0" smtClean="0"/>
              <a:t>Indeed it was th</a:t>
            </a:r>
            <a:r>
              <a:rPr lang="en-IE" sz="1600" dirty="0" smtClean="0"/>
              <a:t>e most convincing poster for the women groups (young and old), with many expressing shock and sadness at the statistic for the UK</a:t>
            </a:r>
            <a:r>
              <a:rPr lang="en-IE" sz="1600" dirty="0" smtClean="0"/>
              <a:t>.</a:t>
            </a:r>
            <a:endParaRPr lang="en-IE" sz="1600" dirty="0"/>
          </a:p>
          <a:p>
            <a:pPr marL="266700" indent="-266700">
              <a:buBlip>
                <a:blip r:embed="rId4"/>
              </a:buBlip>
            </a:pPr>
            <a:endParaRPr lang="en-IE" sz="1600" dirty="0"/>
          </a:p>
          <a:p>
            <a:pPr marL="266700" indent="-266700">
              <a:buBlip>
                <a:blip r:embed="rId4"/>
              </a:buBlip>
            </a:pPr>
            <a:r>
              <a:rPr lang="en-IE" sz="1600" dirty="0" smtClean="0"/>
              <a:t>The poster surfaces the key issue of ‘why it’s okay to abort some babies’ but not others, as well as showcasing the extremities to which abortion can lead.</a:t>
            </a:r>
            <a:endParaRPr lang="en-IE" sz="1600" dirty="0"/>
          </a:p>
        </p:txBody>
      </p:sp>
    </p:spTree>
    <p:extLst>
      <p:ext uri="{BB962C8B-B14F-4D97-AF65-F5344CB8AC3E}">
        <p14:creationId xmlns:p14="http://schemas.microsoft.com/office/powerpoint/2010/main" val="152822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12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003" y="1286410"/>
            <a:ext cx="2799226" cy="2457450"/>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1981364676"/>
              </p:ext>
            </p:extLst>
          </p:nvPr>
        </p:nvGraphicFramePr>
        <p:xfrm>
          <a:off x="556951" y="4284323"/>
          <a:ext cx="8029266" cy="2074410"/>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Sense of ‘we should solve our own problems’, sympathy</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for women affected</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Anger for many, empathy for women</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making the trip</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21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-3 </a:t>
                      </a:r>
                      <a:r>
                        <a:rPr lang="en-IE" sz="1800" b="0" i="0" u="none" strike="noStrike" dirty="0">
                          <a:solidFill>
                            <a:srgbClr val="000000"/>
                          </a:solidFill>
                          <a:effectLst/>
                          <a:latin typeface="Arial" panose="020B0604020202020204" pitchFamily="34" charset="0"/>
                          <a:cs typeface="Arial" panose="020B0604020202020204" pitchFamily="34" charset="0"/>
                        </a:rPr>
                        <a:t>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(more inclined to repeal</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a:t>
                      </a:r>
                      <a:r>
                        <a:rPr lang="en-IE" sz="1800" b="0" i="0" u="none" strike="noStrike" dirty="0" smtClean="0">
                          <a:solidFill>
                            <a:srgbClr val="000000"/>
                          </a:solidFill>
                          <a:effectLst/>
                          <a:latin typeface="Arial" panose="020B0604020202020204" pitchFamily="34" charset="0"/>
                          <a:cs typeface="Arial" panose="020B0604020202020204" pitchFamily="34" charset="0"/>
                        </a:rPr>
                        <a:t>; 0</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net </a:t>
                      </a:r>
                      <a:r>
                        <a:rPr lang="en-IE" sz="1800" b="0" i="0" u="none" strike="noStrike" baseline="0" dirty="0">
                          <a:solidFill>
                            <a:srgbClr val="000000"/>
                          </a:solidFill>
                          <a:effectLst/>
                          <a:latin typeface="Arial" panose="020B0604020202020204" pitchFamily="34" charset="0"/>
                          <a:cs typeface="Arial" panose="020B0604020202020204" pitchFamily="34" charset="0"/>
                        </a:rPr>
                        <a:t>-</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283902"/>
            <a:ext cx="4397339"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a:t>This </a:t>
            </a:r>
            <a:r>
              <a:rPr lang="en-IE" sz="1600" dirty="0" smtClean="0"/>
              <a:t>was considered th</a:t>
            </a:r>
            <a:r>
              <a:rPr lang="en-IE" sz="1600" dirty="0" smtClean="0"/>
              <a:t>e most convincing of all the repeal/pro-choice posters; especially for women.</a:t>
            </a:r>
            <a:endParaRPr lang="en-IE" sz="1600" dirty="0"/>
          </a:p>
          <a:p>
            <a:pPr marL="266700" indent="-266700">
              <a:buBlip>
                <a:blip r:embed="rId4"/>
              </a:buBlip>
            </a:pPr>
            <a:endParaRPr lang="en-IE" sz="1600" dirty="0"/>
          </a:p>
          <a:p>
            <a:pPr marL="266700" indent="-266700">
              <a:buBlip>
                <a:blip r:embed="rId4"/>
              </a:buBlip>
            </a:pPr>
            <a:r>
              <a:rPr lang="en-IE" sz="1600" dirty="0" smtClean="0"/>
              <a:t>Despite not having any imagery, it again evokes a sense of empathy with women facing the situation ‘alone’, and shame at Ireland’s ’dumping’ its problem on the UK.</a:t>
            </a:r>
            <a:endParaRPr lang="en-IE" sz="1600" dirty="0"/>
          </a:p>
          <a:p>
            <a:pPr marL="266700" indent="-266700">
              <a:buBlip>
                <a:blip r:embed="rId4"/>
              </a:buBlip>
            </a:pPr>
            <a:endParaRPr lang="en-IE" sz="1600" dirty="0"/>
          </a:p>
          <a:p>
            <a:pPr marL="266700" indent="-266700">
              <a:buBlip>
                <a:blip r:embed="rId4"/>
              </a:buBlip>
            </a:pPr>
            <a:r>
              <a:rPr lang="en-IE" sz="1600" dirty="0" smtClean="0"/>
              <a:t>Again the statistic shocked many, whether inclined to retain or repeal the 8</a:t>
            </a:r>
            <a:r>
              <a:rPr lang="en-IE" sz="1600" baseline="30000" dirty="0" smtClean="0"/>
              <a:t>th</a:t>
            </a:r>
            <a:r>
              <a:rPr lang="en-IE" sz="1600" dirty="0" smtClean="0"/>
              <a:t>.</a:t>
            </a:r>
            <a:endParaRPr lang="en-IE" sz="1600" dirty="0"/>
          </a:p>
        </p:txBody>
      </p:sp>
    </p:spTree>
    <p:extLst>
      <p:ext uri="{BB962C8B-B14F-4D97-AF65-F5344CB8AC3E}">
        <p14:creationId xmlns:p14="http://schemas.microsoft.com/office/powerpoint/2010/main" val="327683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Image 13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51" y="1286410"/>
            <a:ext cx="3048216" cy="203214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78763725"/>
              </p:ext>
            </p:extLst>
          </p:nvPr>
        </p:nvGraphicFramePr>
        <p:xfrm>
          <a:off x="556951" y="4284323"/>
          <a:ext cx="8029266" cy="1876812"/>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The love of a mother for her son</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after all the stress</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Relief and happiness at her own happiness</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10 </a:t>
                      </a:r>
                      <a:r>
                        <a:rPr lang="en-IE" sz="1800" b="0" i="0" u="none" strike="noStrike" dirty="0">
                          <a:solidFill>
                            <a:srgbClr val="000000"/>
                          </a:solidFill>
                          <a:effectLst/>
                          <a:latin typeface="Arial" panose="020B0604020202020204" pitchFamily="34" charset="0"/>
                          <a:cs typeface="Arial" panose="020B0604020202020204" pitchFamily="34" charset="0"/>
                        </a:rPr>
                        <a:t>out of </a:t>
                      </a:r>
                      <a:r>
                        <a:rPr lang="en-IE" sz="1800" b="0" i="0" u="none" strike="noStrike" dirty="0" smtClean="0">
                          <a:solidFill>
                            <a:srgbClr val="000000"/>
                          </a:solidFill>
                          <a:effectLst/>
                          <a:latin typeface="Arial" panose="020B0604020202020204" pitchFamily="34" charset="0"/>
                          <a:cs typeface="Arial" panose="020B0604020202020204" pitchFamily="34" charset="0"/>
                        </a:rPr>
                        <a:t>16</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+2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(more inclined to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113497"/>
            <a:ext cx="4397339"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a:t>This </a:t>
            </a:r>
            <a:r>
              <a:rPr lang="en-IE" sz="1600" dirty="0" smtClean="0"/>
              <a:t>poster was only tested in </a:t>
            </a:r>
            <a:r>
              <a:rPr lang="en-IE" sz="1600" dirty="0" err="1" smtClean="0"/>
              <a:t>Nenagh</a:t>
            </a:r>
            <a:r>
              <a:rPr lang="en-IE" sz="1600" dirty="0" smtClean="0"/>
              <a:t>, having been created in response to the issue of empathy for women noted in the Cork groups.</a:t>
            </a:r>
            <a:endParaRPr lang="en-IE" sz="1600" dirty="0"/>
          </a:p>
          <a:p>
            <a:pPr marL="266700" indent="-266700">
              <a:buBlip>
                <a:blip r:embed="rId4"/>
              </a:buBlip>
            </a:pPr>
            <a:endParaRPr lang="en-IE" sz="1600" dirty="0"/>
          </a:p>
          <a:p>
            <a:pPr marL="266700" indent="-266700">
              <a:buBlip>
                <a:blip r:embed="rId4"/>
              </a:buBlip>
            </a:pPr>
            <a:r>
              <a:rPr lang="en-IE" sz="1600" dirty="0" smtClean="0"/>
              <a:t>Also the poster recognised the difficulty of the decision while highlighting the lack of regret at not having an abortion.</a:t>
            </a:r>
            <a:endParaRPr lang="en-IE" sz="1600" dirty="0"/>
          </a:p>
          <a:p>
            <a:pPr marL="266700" indent="-266700">
              <a:buBlip>
                <a:blip r:embed="rId4"/>
              </a:buBlip>
            </a:pPr>
            <a:endParaRPr lang="en-IE" sz="1600" dirty="0"/>
          </a:p>
          <a:p>
            <a:pPr marL="266700" indent="-266700">
              <a:buBlip>
                <a:blip r:embed="rId4"/>
              </a:buBlip>
            </a:pPr>
            <a:r>
              <a:rPr lang="en-IE" sz="1600" dirty="0" smtClean="0"/>
              <a:t>It was received extremely positively by both the young and older men in the groups.</a:t>
            </a:r>
            <a:endParaRPr lang="en-IE" sz="1600" dirty="0"/>
          </a:p>
        </p:txBody>
      </p:sp>
    </p:spTree>
    <p:extLst>
      <p:ext uri="{BB962C8B-B14F-4D97-AF65-F5344CB8AC3E}">
        <p14:creationId xmlns:p14="http://schemas.microsoft.com/office/powerpoint/2010/main" val="218503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Video 1</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a:picLocks noChangeAspect="1"/>
          </p:cNvPicPr>
          <p:nvPr/>
        </p:nvPicPr>
        <p:blipFill rotWithShape="1">
          <a:blip r:embed="rId3"/>
          <a:srcRect l="6843" t="18598" r="34597" b="20131"/>
          <a:stretch/>
        </p:blipFill>
        <p:spPr>
          <a:xfrm>
            <a:off x="641955" y="1498263"/>
            <a:ext cx="2953181" cy="173809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81378705"/>
              </p:ext>
            </p:extLst>
          </p:nvPr>
        </p:nvGraphicFramePr>
        <p:xfrm>
          <a:off x="556951" y="4284323"/>
          <a:ext cx="8029266" cy="1988857"/>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Equal</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rights for children, prospect of greater inequality</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Sense</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of uncertainty even if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repealed</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17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0 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(so</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neutral)</a:t>
                      </a:r>
                      <a:r>
                        <a:rPr lang="en-IE" sz="1800" b="0" i="0" u="none" strike="noStrike" dirty="0" smtClean="0">
                          <a:solidFill>
                            <a:srgbClr val="000000"/>
                          </a:solidFill>
                          <a:effectLst/>
                          <a:latin typeface="Arial" panose="020B0604020202020204" pitchFamily="34" charset="0"/>
                          <a:cs typeface="Arial" panose="020B0604020202020204" pitchFamily="34" charset="0"/>
                        </a:rPr>
                        <a:t>; +2</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(more inclined to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4188878" y="1113497"/>
            <a:ext cx="4397339" cy="2800767"/>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Most (though not all) found the message about 24 weeks quite shocking, and found link between equality and rights convincing.</a:t>
            </a:r>
            <a:endParaRPr lang="en-IE" sz="1600" dirty="0"/>
          </a:p>
          <a:p>
            <a:pPr marL="266700" indent="-266700">
              <a:buBlip>
                <a:blip r:embed="rId4"/>
              </a:buBlip>
            </a:pPr>
            <a:endParaRPr lang="en-IE" sz="1600" dirty="0"/>
          </a:p>
          <a:p>
            <a:pPr marL="266700" indent="-266700">
              <a:buBlip>
                <a:blip r:embed="rId4"/>
              </a:buBlip>
            </a:pPr>
            <a:r>
              <a:rPr lang="en-IE" sz="1600" dirty="0" smtClean="0"/>
              <a:t>Also highlights how abortion isn’t a ‘black &amp; white’ issue – lots of grey areas inevitable even if 8</a:t>
            </a:r>
            <a:r>
              <a:rPr lang="en-IE" sz="1600" baseline="30000" dirty="0" smtClean="0"/>
              <a:t>th</a:t>
            </a:r>
            <a:r>
              <a:rPr lang="en-IE" sz="1600" dirty="0" smtClean="0"/>
              <a:t> repealed.</a:t>
            </a:r>
            <a:endParaRPr lang="en-IE" sz="1600" dirty="0"/>
          </a:p>
          <a:p>
            <a:pPr marL="266700" indent="-266700">
              <a:buBlip>
                <a:blip r:embed="rId4"/>
              </a:buBlip>
            </a:pPr>
            <a:endParaRPr lang="en-IE" sz="1600" dirty="0"/>
          </a:p>
          <a:p>
            <a:pPr marL="266700" indent="-266700">
              <a:buBlip>
                <a:blip r:embed="rId4"/>
              </a:buBlip>
            </a:pPr>
            <a:r>
              <a:rPr lang="en-IE" sz="1600" dirty="0" smtClean="0"/>
              <a:t>Raises issues of guidelines, legislation and regulations in relation to abortion: not simply a matter of repeal.</a:t>
            </a:r>
            <a:endParaRPr lang="en-IE" sz="1600" dirty="0"/>
          </a:p>
        </p:txBody>
      </p:sp>
    </p:spTree>
    <p:extLst>
      <p:ext uri="{BB962C8B-B14F-4D97-AF65-F5344CB8AC3E}">
        <p14:creationId xmlns:p14="http://schemas.microsoft.com/office/powerpoint/2010/main" val="267615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Video 2</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5" name="Picture 4"/>
          <p:cNvPicPr>
            <a:picLocks noChangeAspect="1"/>
          </p:cNvPicPr>
          <p:nvPr/>
        </p:nvPicPr>
        <p:blipFill rotWithShape="1">
          <a:blip r:embed="rId3"/>
          <a:srcRect l="17327" t="19738" r="17325" b="18047"/>
          <a:stretch/>
        </p:blipFill>
        <p:spPr>
          <a:xfrm>
            <a:off x="556950" y="1463757"/>
            <a:ext cx="3453711" cy="205483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584439204"/>
              </p:ext>
            </p:extLst>
          </p:nvPr>
        </p:nvGraphicFramePr>
        <p:xfrm>
          <a:off x="556951" y="4284323"/>
          <a:ext cx="8029266" cy="1988857"/>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A sense of what is</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missed/stolen by abortion</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Sense of regret, sadness and the personal impact</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21 </a:t>
                      </a:r>
                      <a:r>
                        <a:rPr lang="en-IE" sz="1800" b="0" i="0" u="none" strike="noStrike" dirty="0">
                          <a:solidFill>
                            <a:srgbClr val="000000"/>
                          </a:solidFill>
                          <a:effectLst/>
                          <a:latin typeface="Arial" panose="020B0604020202020204" pitchFamily="34" charset="0"/>
                          <a:cs typeface="Arial" panose="020B0604020202020204" pitchFamily="34" charset="0"/>
                        </a:rPr>
                        <a:t>out of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-1 </a:t>
                      </a:r>
                      <a:r>
                        <a:rPr lang="en-IE" sz="1800" b="0" i="0" u="none" strike="noStrike" dirty="0">
                          <a:solidFill>
                            <a:srgbClr val="000000"/>
                          </a:solidFill>
                          <a:effectLst/>
                          <a:latin typeface="Arial" panose="020B0604020202020204" pitchFamily="34" charset="0"/>
                          <a:cs typeface="Arial" panose="020B0604020202020204" pitchFamily="34" charset="0"/>
                        </a:rPr>
                        <a:t>for </a:t>
                      </a:r>
                      <a:r>
                        <a:rPr lang="en-IE" sz="1800" b="0" i="0" u="none" strike="noStrike" dirty="0" smtClean="0">
                          <a:solidFill>
                            <a:srgbClr val="000000"/>
                          </a:solidFill>
                          <a:effectLst/>
                          <a:latin typeface="Arial" panose="020B0604020202020204" pitchFamily="34" charset="0"/>
                          <a:cs typeface="Arial" panose="020B0604020202020204" pitchFamily="34" charset="0"/>
                        </a:rPr>
                        <a:t>females (more inclined</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to repeal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a:t>
                      </a:r>
                      <a:r>
                        <a:rPr lang="en-IE" sz="1800" b="0" i="0" u="none" strike="noStrike" dirty="0" smtClean="0">
                          <a:solidFill>
                            <a:srgbClr val="000000"/>
                          </a:solidFill>
                          <a:effectLst/>
                          <a:latin typeface="Arial" panose="020B0604020202020204" pitchFamily="34" charset="0"/>
                          <a:cs typeface="Arial" panose="020B0604020202020204" pitchFamily="34" charset="0"/>
                        </a:rPr>
                        <a:t>; +2</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a:t>
                      </a:r>
                    </a:p>
                    <a:p>
                      <a:pPr algn="l" fontAlgn="b"/>
                      <a:r>
                        <a:rPr lang="en-IE" sz="1800" b="0" i="0" u="none" strike="noStrike" baseline="0" dirty="0" smtClean="0">
                          <a:solidFill>
                            <a:srgbClr val="000000"/>
                          </a:solidFill>
                          <a:effectLst/>
                          <a:latin typeface="Arial" panose="020B0604020202020204" pitchFamily="34" charset="0"/>
                          <a:cs typeface="Arial" panose="020B0604020202020204" pitchFamily="34" charset="0"/>
                        </a:rPr>
                        <a:t> (more inclined to keep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net +1</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8" name="TextBox 6"/>
          <p:cNvSpPr txBox="1">
            <a:spLocks noChangeArrowheads="1"/>
          </p:cNvSpPr>
          <p:nvPr/>
        </p:nvSpPr>
        <p:spPr bwMode="auto">
          <a:xfrm>
            <a:off x="4188878" y="991114"/>
            <a:ext cx="4711931" cy="3293209"/>
          </a:xfrm>
          <a:prstGeom prst="rect">
            <a:avLst/>
          </a:prstGeom>
          <a:noFill/>
          <a:ln w="9525">
            <a:noFill/>
            <a:miter lim="800000"/>
            <a:headEnd/>
            <a:tailEnd/>
          </a:ln>
        </p:spPr>
        <p:txBody>
          <a:bodyPr wrap="square">
            <a:spAutoFit/>
          </a:bodyPr>
          <a:lstStyle/>
          <a:p>
            <a:pPr marL="266700" indent="-266700">
              <a:buBlip>
                <a:blip r:embed="rId4"/>
              </a:buBlip>
            </a:pPr>
            <a:r>
              <a:rPr lang="en-IE" sz="1600" dirty="0" smtClean="0"/>
              <a:t>This video had a more polarising effect: the women in the groups weren’t especially moved by it (some were even angry at being ‘manipulated’) while the men were positive.</a:t>
            </a:r>
            <a:endParaRPr lang="en-IE" sz="1600" dirty="0"/>
          </a:p>
          <a:p>
            <a:pPr marL="266700" indent="-266700">
              <a:buBlip>
                <a:blip r:embed="rId4"/>
              </a:buBlip>
            </a:pPr>
            <a:endParaRPr lang="en-IE" sz="1600" dirty="0"/>
          </a:p>
          <a:p>
            <a:pPr marL="266700" indent="-266700">
              <a:buBlip>
                <a:blip r:embed="rId4"/>
              </a:buBlip>
            </a:pPr>
            <a:r>
              <a:rPr lang="en-IE" sz="1600" dirty="0" smtClean="0"/>
              <a:t>Nevertheless, both men and women easily grasped the message– that abortion steals the future from the children it affects – and many found this quite moving.</a:t>
            </a:r>
            <a:endParaRPr lang="en-IE" sz="1600" dirty="0"/>
          </a:p>
          <a:p>
            <a:pPr marL="266700" indent="-266700">
              <a:buBlip>
                <a:blip r:embed="rId4"/>
              </a:buBlip>
            </a:pPr>
            <a:endParaRPr lang="en-IE" sz="1600" dirty="0"/>
          </a:p>
          <a:p>
            <a:pPr marL="266700" indent="-266700">
              <a:buBlip>
                <a:blip r:embed="rId4"/>
              </a:buBlip>
            </a:pPr>
            <a:r>
              <a:rPr lang="en-IE" sz="1600" dirty="0" smtClean="0"/>
              <a:t>Despite the reservations of some of the women (who rejected it) it scored very highly in likelihood to influence others.</a:t>
            </a:r>
            <a:endParaRPr lang="en-IE" sz="1600" dirty="0"/>
          </a:p>
        </p:txBody>
      </p:sp>
    </p:spTree>
    <p:extLst>
      <p:ext uri="{BB962C8B-B14F-4D97-AF65-F5344CB8AC3E}">
        <p14:creationId xmlns:p14="http://schemas.microsoft.com/office/powerpoint/2010/main" val="391275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Audio 1</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Rectangle 6"/>
          <p:cNvSpPr/>
          <p:nvPr/>
        </p:nvSpPr>
        <p:spPr bwMode="auto">
          <a:xfrm>
            <a:off x="460375" y="1518358"/>
            <a:ext cx="2948683" cy="199104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IE"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dirty="0">
                <a:ln>
                  <a:noFill/>
                </a:ln>
                <a:solidFill>
                  <a:schemeClr val="tx1"/>
                </a:solidFill>
                <a:effectLst/>
                <a:latin typeface="Arial" charset="0"/>
              </a:rPr>
              <a:t>Audio</a:t>
            </a:r>
          </a:p>
        </p:txBody>
      </p:sp>
      <p:graphicFrame>
        <p:nvGraphicFramePr>
          <p:cNvPr id="8" name="Table 7"/>
          <p:cNvGraphicFramePr>
            <a:graphicFrameLocks noGrp="1"/>
          </p:cNvGraphicFramePr>
          <p:nvPr>
            <p:extLst>
              <p:ext uri="{D42A27DB-BD31-4B8C-83A1-F6EECF244321}">
                <p14:modId xmlns:p14="http://schemas.microsoft.com/office/powerpoint/2010/main" val="1465881216"/>
              </p:ext>
            </p:extLst>
          </p:nvPr>
        </p:nvGraphicFramePr>
        <p:xfrm>
          <a:off x="556952" y="4416433"/>
          <a:ext cx="8029266" cy="1876812"/>
        </p:xfrm>
        <a:graphic>
          <a:graphicData uri="http://schemas.openxmlformats.org/drawingml/2006/table">
            <a:tbl>
              <a:tblPr firstRow="1" bandRow="1">
                <a:tableStyleId>{0E3FDE45-AF77-4B5C-9715-49D594BDF05E}</a:tableStyleId>
              </a:tblPr>
              <a:tblGrid>
                <a:gridCol w="2050062">
                  <a:extLst>
                    <a:ext uri="{9D8B030D-6E8A-4147-A177-3AD203B41FA5}">
                      <a16:colId xmlns:a16="http://schemas.microsoft.com/office/drawing/2014/main" xmlns="" val="4276014688"/>
                    </a:ext>
                  </a:extLst>
                </a:gridCol>
                <a:gridCol w="5979204">
                  <a:extLst>
                    <a:ext uri="{9D8B030D-6E8A-4147-A177-3AD203B41FA5}">
                      <a16:colId xmlns:a16="http://schemas.microsoft.com/office/drawing/2014/main" xmlns="" val="3819805877"/>
                    </a:ext>
                  </a:extLst>
                </a:gridCol>
              </a:tblGrid>
              <a:tr h="472612">
                <a:tc>
                  <a:txBody>
                    <a:bodyPr/>
                    <a:lstStyle/>
                    <a:p>
                      <a:pPr algn="l" fontAlgn="b"/>
                      <a:r>
                        <a:rPr lang="en-IE" sz="1800" b="1" i="0" u="none" strike="noStrike" dirty="0">
                          <a:solidFill>
                            <a:schemeClr val="tx1"/>
                          </a:solidFill>
                          <a:effectLst/>
                          <a:latin typeface="Arial" panose="020B0604020202020204" pitchFamily="34" charset="0"/>
                          <a:cs typeface="Arial" panose="020B0604020202020204" pitchFamily="34" charset="0"/>
                        </a:rPr>
                        <a:t> Convincing</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Sense of shame that Irish health service couldn’t help</a:t>
                      </a:r>
                      <a:endParaRPr lang="en-IE" sz="1800" b="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5075239"/>
                  </a:ext>
                </a:extLst>
              </a:tr>
              <a:tr h="469251">
                <a:tc>
                  <a:txBody>
                    <a:bodyPr/>
                    <a:lstStyle/>
                    <a:p>
                      <a:pPr algn="l" fontAlgn="b"/>
                      <a:r>
                        <a:rPr lang="en-IE" sz="1800" b="1" u="none" strike="noStrike" dirty="0">
                          <a:effectLst/>
                          <a:latin typeface="Arial" panose="020B0604020202020204" pitchFamily="34" charset="0"/>
                          <a:cs typeface="Arial" panose="020B0604020202020204" pitchFamily="34" charset="0"/>
                        </a:rPr>
                        <a:t> Feelings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Sadness at</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the situation she faced and impact it had</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144923"/>
                  </a:ext>
                </a:extLst>
              </a:tr>
              <a:tr h="488829">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Influence others?</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Yes: </a:t>
                      </a:r>
                      <a:r>
                        <a:rPr lang="en-IE" sz="1800" b="0" i="0" u="none" strike="noStrike" dirty="0" smtClean="0">
                          <a:solidFill>
                            <a:srgbClr val="000000"/>
                          </a:solidFill>
                          <a:effectLst/>
                          <a:latin typeface="Arial" panose="020B0604020202020204" pitchFamily="34" charset="0"/>
                          <a:cs typeface="Arial" panose="020B0604020202020204" pitchFamily="34" charset="0"/>
                        </a:rPr>
                        <a:t>10 </a:t>
                      </a:r>
                      <a:r>
                        <a:rPr lang="en-IE" sz="1800" b="0" i="0" u="none" strike="noStrike" dirty="0">
                          <a:solidFill>
                            <a:srgbClr val="000000"/>
                          </a:solidFill>
                          <a:effectLst/>
                          <a:latin typeface="Arial" panose="020B0604020202020204" pitchFamily="34" charset="0"/>
                          <a:cs typeface="Arial" panose="020B0604020202020204" pitchFamily="34" charset="0"/>
                        </a:rPr>
                        <a:t>out of </a:t>
                      </a:r>
                      <a:r>
                        <a:rPr lang="en-IE" sz="1800" b="0" i="0" u="none" strike="noStrike" dirty="0" smtClean="0">
                          <a:solidFill>
                            <a:srgbClr val="000000"/>
                          </a:solidFill>
                          <a:effectLst/>
                          <a:latin typeface="Arial" panose="020B0604020202020204" pitchFamily="34" charset="0"/>
                          <a:cs typeface="Arial" panose="020B0604020202020204" pitchFamily="34" charset="0"/>
                        </a:rPr>
                        <a:t>16</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844181"/>
                  </a:ext>
                </a:extLst>
              </a:tr>
              <a:tr h="446120">
                <a:tc>
                  <a:txBody>
                    <a:bodyPr/>
                    <a:lstStyle/>
                    <a:p>
                      <a:pPr algn="l" fontAlgn="b"/>
                      <a:r>
                        <a:rPr lang="en-IE" sz="1800" b="1" u="none" strike="noStrike" dirty="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Vote</a:t>
                      </a:r>
                      <a:r>
                        <a:rPr lang="en-IE" sz="1800" b="1" u="none" strike="noStrike" baseline="0" dirty="0" smtClean="0">
                          <a:effectLst/>
                          <a:latin typeface="Arial" panose="020B0604020202020204" pitchFamily="34" charset="0"/>
                          <a:cs typeface="Arial" panose="020B0604020202020204" pitchFamily="34" charset="0"/>
                        </a:rPr>
                        <a:t> </a:t>
                      </a:r>
                      <a:r>
                        <a:rPr lang="en-IE" sz="1800" b="1" u="none" strike="noStrike" dirty="0" smtClean="0">
                          <a:effectLst/>
                          <a:latin typeface="Arial" panose="020B0604020202020204" pitchFamily="34" charset="0"/>
                          <a:cs typeface="Arial" panose="020B0604020202020204" pitchFamily="34" charset="0"/>
                        </a:rPr>
                        <a:t>Effect</a:t>
                      </a:r>
                      <a:endParaRPr lang="en-I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E" sz="1800" b="0" i="0" u="none" strike="noStrike" dirty="0">
                          <a:solidFill>
                            <a:srgbClr val="000000"/>
                          </a:solidFill>
                          <a:effectLst/>
                          <a:latin typeface="Arial" panose="020B0604020202020204" pitchFamily="34" charset="0"/>
                          <a:cs typeface="Arial" panose="020B0604020202020204" pitchFamily="34" charset="0"/>
                        </a:rPr>
                        <a:t> </a:t>
                      </a:r>
                      <a:r>
                        <a:rPr lang="en-IE" sz="1800" b="0" i="0" u="none" strike="noStrike" dirty="0" smtClean="0">
                          <a:solidFill>
                            <a:srgbClr val="000000"/>
                          </a:solidFill>
                          <a:effectLst/>
                          <a:latin typeface="Arial" panose="020B0604020202020204" pitchFamily="34" charset="0"/>
                          <a:cs typeface="Arial" panose="020B0604020202020204" pitchFamily="34" charset="0"/>
                        </a:rPr>
                        <a:t> -2</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IE" sz="1800" b="0" i="0" u="none" strike="noStrike" baseline="0" dirty="0">
                          <a:solidFill>
                            <a:srgbClr val="000000"/>
                          </a:solidFill>
                          <a:effectLst/>
                          <a:latin typeface="Arial" panose="020B0604020202020204" pitchFamily="34" charset="0"/>
                          <a:cs typeface="Arial" panose="020B0604020202020204" pitchFamily="34" charset="0"/>
                        </a:rPr>
                        <a:t>for </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males (more inclined to repeal 8</a:t>
                      </a:r>
                      <a:r>
                        <a:rPr lang="en-IE" sz="1800" b="0" i="0" u="none" strike="noStrike" baseline="30000" dirty="0" smtClean="0">
                          <a:solidFill>
                            <a:srgbClr val="000000"/>
                          </a:solidFill>
                          <a:effectLst/>
                          <a:latin typeface="Arial" panose="020B0604020202020204" pitchFamily="34" charset="0"/>
                          <a:cs typeface="Arial" panose="020B0604020202020204" pitchFamily="34" charset="0"/>
                        </a:rPr>
                        <a:t>th</a:t>
                      </a:r>
                      <a:r>
                        <a:rPr lang="en-IE" sz="1800" b="0" i="0" u="none" strike="noStrike" baseline="0" dirty="0" smtClean="0">
                          <a:solidFill>
                            <a:srgbClr val="000000"/>
                          </a:solidFill>
                          <a:effectLst/>
                          <a:latin typeface="Arial" panose="020B0604020202020204" pitchFamily="34" charset="0"/>
                          <a:cs typeface="Arial" panose="020B0604020202020204" pitchFamily="34" charset="0"/>
                        </a:rPr>
                        <a:t>)</a:t>
                      </a:r>
                      <a:endParaRPr lang="en-I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2002641"/>
                  </a:ext>
                </a:extLst>
              </a:tr>
            </a:tbl>
          </a:graphicData>
        </a:graphic>
      </p:graphicFrame>
      <p:sp>
        <p:nvSpPr>
          <p:cNvPr id="9" name="TextBox 6"/>
          <p:cNvSpPr txBox="1">
            <a:spLocks noChangeArrowheads="1"/>
          </p:cNvSpPr>
          <p:nvPr/>
        </p:nvSpPr>
        <p:spPr bwMode="auto">
          <a:xfrm>
            <a:off x="3871610" y="1113497"/>
            <a:ext cx="4714608" cy="3046988"/>
          </a:xfrm>
          <a:prstGeom prst="rect">
            <a:avLst/>
          </a:prstGeom>
          <a:noFill/>
          <a:ln w="9525">
            <a:noFill/>
            <a:miter lim="800000"/>
            <a:headEnd/>
            <a:tailEnd/>
          </a:ln>
        </p:spPr>
        <p:txBody>
          <a:bodyPr wrap="square">
            <a:spAutoFit/>
          </a:bodyPr>
          <a:lstStyle/>
          <a:p>
            <a:pPr marL="266700" indent="-266700">
              <a:buBlip>
                <a:blip r:embed="rId3"/>
              </a:buBlip>
            </a:pPr>
            <a:r>
              <a:rPr lang="en-IE" sz="1600" dirty="0" smtClean="0"/>
              <a:t>We played one audio, and only in </a:t>
            </a:r>
            <a:r>
              <a:rPr lang="en-IE" sz="1600" dirty="0" err="1" smtClean="0"/>
              <a:t>Nenagh</a:t>
            </a:r>
            <a:r>
              <a:rPr lang="en-IE" sz="1600" dirty="0" smtClean="0"/>
              <a:t>, dealing with the issue of a pregnant woman getting an abortion when told her baby has a life limiting illness.</a:t>
            </a:r>
            <a:endParaRPr lang="en-IE" sz="1600" dirty="0"/>
          </a:p>
          <a:p>
            <a:pPr marL="266700" indent="-266700">
              <a:buBlip>
                <a:blip r:embed="rId3"/>
              </a:buBlip>
            </a:pPr>
            <a:endParaRPr lang="en-IE" sz="1600" dirty="0"/>
          </a:p>
          <a:p>
            <a:pPr marL="266700" indent="-266700">
              <a:buBlip>
                <a:blip r:embed="rId3"/>
              </a:buBlip>
            </a:pPr>
            <a:r>
              <a:rPr lang="en-IE" sz="1600" dirty="0" smtClean="0"/>
              <a:t>Most men found the audio recording – with the woman describing her experience – as quite sad and deserving of sympathy</a:t>
            </a:r>
            <a:r>
              <a:rPr lang="en-IE" sz="1600" dirty="0" smtClean="0"/>
              <a:t>.</a:t>
            </a:r>
            <a:endParaRPr lang="en-IE" sz="1600" dirty="0"/>
          </a:p>
          <a:p>
            <a:pPr marL="266700" indent="-266700">
              <a:buBlip>
                <a:blip r:embed="rId3"/>
              </a:buBlip>
            </a:pPr>
            <a:endParaRPr lang="en-IE" sz="1600" dirty="0"/>
          </a:p>
          <a:p>
            <a:pPr marL="266700" indent="-266700">
              <a:buBlip>
                <a:blip r:embed="rId3"/>
              </a:buBlip>
            </a:pPr>
            <a:r>
              <a:rPr lang="en-IE" sz="1600" dirty="0" smtClean="0"/>
              <a:t>It was felt to be an issue that the woman should hav</a:t>
            </a:r>
            <a:r>
              <a:rPr lang="en-IE" sz="1600" dirty="0" smtClean="0"/>
              <a:t>e been able to resolve in Ireland without having to go to the UK</a:t>
            </a:r>
            <a:r>
              <a:rPr lang="en-IE" sz="1600" dirty="0" smtClean="0"/>
              <a:t>.</a:t>
            </a:r>
            <a:endParaRPr lang="en-IE" sz="1600" dirty="0"/>
          </a:p>
        </p:txBody>
      </p:sp>
    </p:spTree>
    <p:extLst>
      <p:ext uri="{BB962C8B-B14F-4D97-AF65-F5344CB8AC3E}">
        <p14:creationId xmlns:p14="http://schemas.microsoft.com/office/powerpoint/2010/main" val="316464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smtClean="0">
                <a:ea typeface="ＭＳ Ｐゴシック"/>
              </a:rPr>
              <a:t>Additional Messages</a:t>
            </a:r>
            <a:endParaRPr lang="en-IE" b="0" dirty="0">
              <a:ea typeface="ＭＳ Ｐゴシック"/>
            </a:endParaRPr>
          </a:p>
        </p:txBody>
      </p:sp>
      <p:sp>
        <p:nvSpPr>
          <p:cNvPr id="12291" name="TextBox 6"/>
          <p:cNvSpPr txBox="1">
            <a:spLocks noChangeArrowheads="1"/>
          </p:cNvSpPr>
          <p:nvPr/>
        </p:nvSpPr>
        <p:spPr bwMode="auto">
          <a:xfrm>
            <a:off x="4105073" y="1102578"/>
            <a:ext cx="4788277" cy="5509200"/>
          </a:xfrm>
          <a:prstGeom prst="rect">
            <a:avLst/>
          </a:prstGeom>
          <a:noFill/>
          <a:ln w="9525">
            <a:noFill/>
            <a:miter lim="800000"/>
            <a:headEnd/>
            <a:tailEnd/>
          </a:ln>
        </p:spPr>
        <p:txBody>
          <a:bodyPr wrap="square">
            <a:spAutoFit/>
          </a:bodyPr>
          <a:lstStyle/>
          <a:p>
            <a:pPr marL="266700" indent="-266700">
              <a:buBlip>
                <a:blip r:embed="rId3"/>
              </a:buBlip>
            </a:pPr>
            <a:r>
              <a:rPr lang="en-IE" sz="1600" dirty="0" smtClean="0"/>
              <a:t>In addition to the posters, videos and audio testing, we presented participants in the groups with different statements to gauge their impact on their attitudes to the 8</a:t>
            </a:r>
            <a:r>
              <a:rPr lang="en-IE" sz="1600" baseline="30000" dirty="0" smtClean="0"/>
              <a:t>th</a:t>
            </a:r>
            <a:r>
              <a:rPr lang="en-IE" sz="1600" dirty="0" smtClean="0"/>
              <a:t> amendment (same scale ranging from -5 to 0 to +5).</a:t>
            </a:r>
            <a:endParaRPr lang="en-IE" sz="1600" dirty="0"/>
          </a:p>
          <a:p>
            <a:pPr marL="266700" indent="-266700">
              <a:buBlip>
                <a:blip r:embed="rId3"/>
              </a:buBlip>
            </a:pPr>
            <a:endParaRPr lang="en-IE" sz="1600" dirty="0"/>
          </a:p>
          <a:p>
            <a:pPr marL="266700" indent="-266700">
              <a:buBlip>
                <a:blip r:embed="rId3"/>
              </a:buBlip>
            </a:pPr>
            <a:r>
              <a:rPr lang="en-IE" sz="1600" dirty="0" smtClean="0"/>
              <a:t>The mean scores are summarised overleaf: though there are consistent differences between men and women, one statement – regardin</a:t>
            </a:r>
            <a:r>
              <a:rPr lang="en-IE" sz="1600" dirty="0" smtClean="0"/>
              <a:t>g the ‘slippery slope’ in relation to relaxing abortion standards – was convincing to both, causing both to lean retention of the 8</a:t>
            </a:r>
            <a:r>
              <a:rPr lang="en-IE" sz="1600" baseline="30000" dirty="0" smtClean="0"/>
              <a:t>th</a:t>
            </a:r>
            <a:r>
              <a:rPr lang="en-IE" sz="1600" dirty="0" smtClean="0"/>
              <a:t>.</a:t>
            </a:r>
            <a:endParaRPr lang="en-IE" sz="1600" dirty="0"/>
          </a:p>
          <a:p>
            <a:pPr marL="266700" indent="-266700">
              <a:buBlip>
                <a:blip r:embed="rId3"/>
              </a:buBlip>
            </a:pPr>
            <a:endParaRPr lang="en-IE" sz="1600" dirty="0"/>
          </a:p>
          <a:p>
            <a:pPr marL="266700" indent="-266700">
              <a:buBlip>
                <a:blip r:embed="rId3"/>
              </a:buBlip>
            </a:pPr>
            <a:r>
              <a:rPr lang="en-IE" sz="1600" dirty="0" smtClean="0"/>
              <a:t>We also presented the groups (time permitting) with three different ‘crisis pregnancy’ scenarios to see what language/arguments women and men might use in each situation.</a:t>
            </a:r>
          </a:p>
          <a:p>
            <a:pPr marL="266700" indent="-266700">
              <a:buBlip>
                <a:blip r:embed="rId3"/>
              </a:buBlip>
            </a:pPr>
            <a:endParaRPr lang="en-IE" sz="1600" dirty="0"/>
          </a:p>
          <a:p>
            <a:pPr marL="266700" indent="-266700">
              <a:buBlip>
                <a:blip r:embed="rId3"/>
              </a:buBlip>
            </a:pPr>
            <a:r>
              <a:rPr lang="en-IE" sz="1600" dirty="0" smtClean="0"/>
              <a:t>We have created word clouds for the responses to each scenario – the verbatim responses are in the appendix.</a:t>
            </a:r>
            <a:endParaRPr lang="en-IE" sz="1600" dirty="0"/>
          </a:p>
          <a:p>
            <a:endParaRPr lang="en-IE" sz="1600" dirty="0"/>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 name="Picture 5"/>
          <p:cNvPicPr>
            <a:picLocks noChangeAspect="1"/>
          </p:cNvPicPr>
          <p:nvPr/>
        </p:nvPicPr>
        <p:blipFill rotWithShape="1">
          <a:blip r:embed="rId4"/>
          <a:srcRect l="29769" t="30794" r="29132" b="30064"/>
          <a:stretch/>
        </p:blipFill>
        <p:spPr>
          <a:xfrm>
            <a:off x="173648" y="2183027"/>
            <a:ext cx="3552693" cy="2609637"/>
          </a:xfrm>
          <a:prstGeom prst="rect">
            <a:avLst/>
          </a:prstGeom>
        </p:spPr>
      </p:pic>
    </p:spTree>
    <p:extLst>
      <p:ext uri="{BB962C8B-B14F-4D97-AF65-F5344CB8AC3E}">
        <p14:creationId xmlns:p14="http://schemas.microsoft.com/office/powerpoint/2010/main" val="159356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smtClean="0">
                <a:ea typeface="ＭＳ Ｐゴシック"/>
              </a:rPr>
              <a:t>Statements: Impact on Vote on 8</a:t>
            </a:r>
            <a:r>
              <a:rPr lang="en-US" b="0" baseline="30000" dirty="0" smtClean="0">
                <a:ea typeface="ＭＳ Ｐゴシック"/>
              </a:rPr>
              <a:t>th</a:t>
            </a:r>
            <a:r>
              <a:rPr lang="en-US" b="0" dirty="0" smtClean="0">
                <a:ea typeface="ＭＳ Ｐゴシック"/>
              </a:rPr>
              <a:t> Amendment </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Rectangle 3"/>
          <p:cNvSpPr/>
          <p:nvPr/>
        </p:nvSpPr>
        <p:spPr>
          <a:xfrm>
            <a:off x="307975" y="1141643"/>
            <a:ext cx="3369080" cy="1200329"/>
          </a:xfrm>
          <a:prstGeom prst="rect">
            <a:avLst/>
          </a:prstGeom>
        </p:spPr>
        <p:txBody>
          <a:bodyPr wrap="square">
            <a:spAutoFit/>
          </a:bodyPr>
          <a:lstStyle/>
          <a:p>
            <a:r>
              <a:rPr lang="en-IE" dirty="0" smtClean="0">
                <a:solidFill>
                  <a:srgbClr val="000000"/>
                </a:solidFill>
                <a:latin typeface="Arial" panose="020B0604020202020204" pitchFamily="34" charset="0"/>
                <a:cs typeface="Arial" panose="020B0604020202020204" pitchFamily="34" charset="0"/>
              </a:rPr>
              <a:t>1. “Abortion </a:t>
            </a:r>
            <a:r>
              <a:rPr lang="en-IE" dirty="0">
                <a:solidFill>
                  <a:srgbClr val="000000"/>
                </a:solidFill>
                <a:latin typeface="Arial" panose="020B0604020202020204" pitchFamily="34" charset="0"/>
                <a:cs typeface="Arial" panose="020B0604020202020204" pitchFamily="34" charset="0"/>
              </a:rPr>
              <a:t>raises important issues about human rights, including the rights of the unborn baby.</a:t>
            </a:r>
            <a:r>
              <a:rPr lang="en-IE" dirty="0">
                <a:latin typeface="Arial" panose="020B0604020202020204" pitchFamily="34" charset="0"/>
                <a:cs typeface="Arial" panose="020B0604020202020204" pitchFamily="34" charset="0"/>
              </a:rPr>
              <a:t>”</a:t>
            </a:r>
          </a:p>
        </p:txBody>
      </p:sp>
      <p:sp>
        <p:nvSpPr>
          <p:cNvPr id="7" name="Rectangle 6"/>
          <p:cNvSpPr/>
          <p:nvPr/>
        </p:nvSpPr>
        <p:spPr>
          <a:xfrm>
            <a:off x="4471413" y="1141643"/>
            <a:ext cx="4195932" cy="1477328"/>
          </a:xfrm>
          <a:prstGeom prst="rect">
            <a:avLst/>
          </a:prstGeom>
        </p:spPr>
        <p:txBody>
          <a:bodyPr wrap="square">
            <a:spAutoFit/>
          </a:bodyPr>
          <a:lstStyle/>
          <a:p>
            <a:r>
              <a:rPr lang="en-IE" dirty="0" smtClean="0">
                <a:solidFill>
                  <a:srgbClr val="000000"/>
                </a:solidFill>
                <a:latin typeface="Arial" panose="020B0604020202020204" pitchFamily="34" charset="0"/>
                <a:cs typeface="Arial" panose="020B0604020202020204" pitchFamily="34" charset="0"/>
              </a:rPr>
              <a:t>2. “</a:t>
            </a:r>
            <a:r>
              <a:rPr lang="en-IE" dirty="0" smtClean="0">
                <a:latin typeface="Arial" panose="020B0604020202020204" pitchFamily="34" charset="0"/>
                <a:cs typeface="Arial" panose="020B0604020202020204" pitchFamily="34" charset="0"/>
              </a:rPr>
              <a:t>Doctors </a:t>
            </a:r>
            <a:r>
              <a:rPr lang="en-IE" dirty="0">
                <a:latin typeface="Arial" panose="020B0604020202020204" pitchFamily="34" charset="0"/>
                <a:cs typeface="Arial" panose="020B0604020202020204" pitchFamily="34" charset="0"/>
              </a:rPr>
              <a:t>in Ireland already intervene to save the mother’s life even if it results in the unintentional death of an unborn baby, even with the 8th amendment in the constitution</a:t>
            </a:r>
            <a:r>
              <a:rPr lang="en-IE" dirty="0">
                <a:solidFill>
                  <a:srgbClr val="000000"/>
                </a:solidFill>
                <a:latin typeface="Arial" panose="020B0604020202020204" pitchFamily="34" charset="0"/>
                <a:cs typeface="Arial" panose="020B0604020202020204" pitchFamily="34" charset="0"/>
              </a:rPr>
              <a:t>.</a:t>
            </a:r>
            <a:r>
              <a:rPr lang="en-IE" dirty="0">
                <a:latin typeface="Arial" panose="020B0604020202020204" pitchFamily="34" charset="0"/>
                <a:cs typeface="Arial" panose="020B0604020202020204" pitchFamily="34" charset="0"/>
              </a:rPr>
              <a:t>”</a:t>
            </a:r>
          </a:p>
        </p:txBody>
      </p:sp>
      <p:sp>
        <p:nvSpPr>
          <p:cNvPr id="8" name="Rectangle 7"/>
          <p:cNvSpPr/>
          <p:nvPr/>
        </p:nvSpPr>
        <p:spPr>
          <a:xfrm>
            <a:off x="307975" y="3748973"/>
            <a:ext cx="3369080" cy="1477328"/>
          </a:xfrm>
          <a:prstGeom prst="rect">
            <a:avLst/>
          </a:prstGeom>
        </p:spPr>
        <p:txBody>
          <a:bodyPr wrap="square">
            <a:spAutoFit/>
          </a:bodyPr>
          <a:lstStyle/>
          <a:p>
            <a:r>
              <a:rPr lang="en-IE" dirty="0" smtClean="0">
                <a:solidFill>
                  <a:srgbClr val="000000"/>
                </a:solidFill>
                <a:latin typeface="Arial" panose="020B0604020202020204" pitchFamily="34" charset="0"/>
                <a:cs typeface="Arial" panose="020B0604020202020204" pitchFamily="34" charset="0"/>
              </a:rPr>
              <a:t>3. “</a:t>
            </a:r>
            <a:r>
              <a:rPr lang="en-IE" dirty="0" smtClean="0">
                <a:latin typeface="Arial" panose="020B0604020202020204" pitchFamily="34" charset="0"/>
                <a:cs typeface="Arial" panose="020B0604020202020204" pitchFamily="34" charset="0"/>
              </a:rPr>
              <a:t>Many </a:t>
            </a:r>
            <a:r>
              <a:rPr lang="en-IE" dirty="0">
                <a:latin typeface="Arial" panose="020B0604020202020204" pitchFamily="34" charset="0"/>
                <a:cs typeface="Arial" panose="020B0604020202020204" pitchFamily="34" charset="0"/>
              </a:rPr>
              <a:t>countries that permitted abortion on strictly medical grounds have ended up with widespread abortion on demand</a:t>
            </a:r>
            <a:r>
              <a:rPr lang="en-IE" dirty="0">
                <a:solidFill>
                  <a:srgbClr val="000000"/>
                </a:solidFill>
                <a:latin typeface="Arial" panose="020B0604020202020204" pitchFamily="34" charset="0"/>
                <a:cs typeface="Arial" panose="020B0604020202020204" pitchFamily="34" charset="0"/>
              </a:rPr>
              <a:t>.</a:t>
            </a:r>
            <a:r>
              <a:rPr lang="en-IE" dirty="0">
                <a:latin typeface="Arial" panose="020B0604020202020204" pitchFamily="34" charset="0"/>
                <a:cs typeface="Arial" panose="020B0604020202020204" pitchFamily="34" charset="0"/>
              </a:rPr>
              <a:t>”</a:t>
            </a:r>
          </a:p>
        </p:txBody>
      </p:sp>
      <p:sp>
        <p:nvSpPr>
          <p:cNvPr id="9" name="Rectangle 8"/>
          <p:cNvSpPr/>
          <p:nvPr/>
        </p:nvSpPr>
        <p:spPr>
          <a:xfrm>
            <a:off x="4471413" y="4186722"/>
            <a:ext cx="4195932" cy="923330"/>
          </a:xfrm>
          <a:prstGeom prst="rect">
            <a:avLst/>
          </a:prstGeom>
        </p:spPr>
        <p:txBody>
          <a:bodyPr wrap="square">
            <a:spAutoFit/>
          </a:bodyPr>
          <a:lstStyle/>
          <a:p>
            <a:r>
              <a:rPr lang="en-IE" dirty="0" smtClean="0">
                <a:solidFill>
                  <a:srgbClr val="000000"/>
                </a:solidFill>
                <a:latin typeface="Arial" panose="020B0604020202020204" pitchFamily="34" charset="0"/>
                <a:cs typeface="Arial" panose="020B0604020202020204" pitchFamily="34" charset="0"/>
              </a:rPr>
              <a:t>4. “</a:t>
            </a:r>
            <a:r>
              <a:rPr lang="en-IE" dirty="0" smtClean="0">
                <a:latin typeface="Arial" panose="020B0604020202020204" pitchFamily="34" charset="0"/>
                <a:cs typeface="Arial" panose="020B0604020202020204" pitchFamily="34" charset="0"/>
              </a:rPr>
              <a:t>Abortion </a:t>
            </a:r>
            <a:r>
              <a:rPr lang="en-IE" dirty="0">
                <a:latin typeface="Arial" panose="020B0604020202020204" pitchFamily="34" charset="0"/>
                <a:cs typeface="Arial" panose="020B0604020202020204" pitchFamily="34" charset="0"/>
              </a:rPr>
              <a:t>is an equality issue just like gay marriage, only it is about the equal right to life</a:t>
            </a:r>
            <a:r>
              <a:rPr lang="en-IE" dirty="0">
                <a:solidFill>
                  <a:srgbClr val="000000"/>
                </a:solidFill>
                <a:latin typeface="Arial" panose="020B0604020202020204" pitchFamily="34" charset="0"/>
                <a:cs typeface="Arial" panose="020B0604020202020204" pitchFamily="34" charset="0"/>
              </a:rPr>
              <a:t>.</a:t>
            </a:r>
            <a:r>
              <a:rPr lang="en-IE" dirty="0">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314956830"/>
              </p:ext>
            </p:extLst>
          </p:nvPr>
        </p:nvGraphicFramePr>
        <p:xfrm>
          <a:off x="307975" y="2543819"/>
          <a:ext cx="3252348" cy="741680"/>
        </p:xfrm>
        <a:graphic>
          <a:graphicData uri="http://schemas.openxmlformats.org/drawingml/2006/table">
            <a:tbl>
              <a:tblPr firstRow="1" bandRow="1">
                <a:tableStyleId>{21E4AEA4-8DFA-4A89-87EB-49C32662AFE0}</a:tableStyleId>
              </a:tblPr>
              <a:tblGrid>
                <a:gridCol w="1084116"/>
                <a:gridCol w="1084116"/>
                <a:gridCol w="1084116"/>
              </a:tblGrid>
              <a:tr h="370840">
                <a:tc>
                  <a:txBody>
                    <a:bodyPr/>
                    <a:lstStyle/>
                    <a:p>
                      <a:pPr algn="ctr"/>
                      <a:r>
                        <a:rPr lang="en-US" b="0" dirty="0" smtClean="0"/>
                        <a:t>All</a:t>
                      </a:r>
                      <a:endParaRPr lang="en-US" b="0" dirty="0"/>
                    </a:p>
                  </a:txBody>
                  <a:tcPr/>
                </a:tc>
                <a:tc>
                  <a:txBody>
                    <a:bodyPr/>
                    <a:lstStyle/>
                    <a:p>
                      <a:pPr algn="ctr"/>
                      <a:r>
                        <a:rPr lang="en-US" b="0" dirty="0" smtClean="0"/>
                        <a:t>Women</a:t>
                      </a:r>
                      <a:endParaRPr lang="en-US" b="0" dirty="0"/>
                    </a:p>
                  </a:txBody>
                  <a:tcPr/>
                </a:tc>
                <a:tc>
                  <a:txBody>
                    <a:bodyPr/>
                    <a:lstStyle/>
                    <a:p>
                      <a:pPr algn="ctr"/>
                      <a:r>
                        <a:rPr lang="en-US" b="0" dirty="0" smtClean="0"/>
                        <a:t>Men</a:t>
                      </a:r>
                      <a:endParaRPr lang="en-US" b="0" dirty="0"/>
                    </a:p>
                  </a:txBody>
                  <a:tcPr/>
                </a:tc>
              </a:tr>
              <a:tr h="370840">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+2</a:t>
                      </a:r>
                      <a:endParaRPr lang="en-US" b="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37164207"/>
              </p:ext>
            </p:extLst>
          </p:nvPr>
        </p:nvGraphicFramePr>
        <p:xfrm>
          <a:off x="4471413" y="2806466"/>
          <a:ext cx="3252348" cy="741680"/>
        </p:xfrm>
        <a:graphic>
          <a:graphicData uri="http://schemas.openxmlformats.org/drawingml/2006/table">
            <a:tbl>
              <a:tblPr firstRow="1" bandRow="1">
                <a:tableStyleId>{21E4AEA4-8DFA-4A89-87EB-49C32662AFE0}</a:tableStyleId>
              </a:tblPr>
              <a:tblGrid>
                <a:gridCol w="1084116"/>
                <a:gridCol w="1084116"/>
                <a:gridCol w="1084116"/>
              </a:tblGrid>
              <a:tr h="370840">
                <a:tc>
                  <a:txBody>
                    <a:bodyPr/>
                    <a:lstStyle/>
                    <a:p>
                      <a:pPr algn="ctr"/>
                      <a:r>
                        <a:rPr lang="en-US" b="0" dirty="0" smtClean="0"/>
                        <a:t>All</a:t>
                      </a:r>
                      <a:endParaRPr lang="en-US" b="0" dirty="0"/>
                    </a:p>
                  </a:txBody>
                  <a:tcPr/>
                </a:tc>
                <a:tc>
                  <a:txBody>
                    <a:bodyPr/>
                    <a:lstStyle/>
                    <a:p>
                      <a:pPr algn="ctr"/>
                      <a:r>
                        <a:rPr lang="en-US" b="0" dirty="0" smtClean="0"/>
                        <a:t>Women</a:t>
                      </a:r>
                      <a:endParaRPr lang="en-US" b="0" dirty="0"/>
                    </a:p>
                  </a:txBody>
                  <a:tcPr/>
                </a:tc>
                <a:tc>
                  <a:txBody>
                    <a:bodyPr/>
                    <a:lstStyle/>
                    <a:p>
                      <a:pPr algn="ctr"/>
                      <a:r>
                        <a:rPr lang="en-US" b="0" dirty="0" smtClean="0"/>
                        <a:t>Men</a:t>
                      </a:r>
                      <a:endParaRPr lang="en-US" b="0" dirty="0"/>
                    </a:p>
                  </a:txBody>
                  <a:tcPr/>
                </a:tc>
              </a:tr>
              <a:tr h="370840">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40620152"/>
              </p:ext>
            </p:extLst>
          </p:nvPr>
        </p:nvGraphicFramePr>
        <p:xfrm>
          <a:off x="307975" y="5383158"/>
          <a:ext cx="3252348" cy="741680"/>
        </p:xfrm>
        <a:graphic>
          <a:graphicData uri="http://schemas.openxmlformats.org/drawingml/2006/table">
            <a:tbl>
              <a:tblPr firstRow="1" bandRow="1">
                <a:tableStyleId>{21E4AEA4-8DFA-4A89-87EB-49C32662AFE0}</a:tableStyleId>
              </a:tblPr>
              <a:tblGrid>
                <a:gridCol w="1084116"/>
                <a:gridCol w="1084116"/>
                <a:gridCol w="1084116"/>
              </a:tblGrid>
              <a:tr h="370840">
                <a:tc>
                  <a:txBody>
                    <a:bodyPr/>
                    <a:lstStyle/>
                    <a:p>
                      <a:pPr algn="ctr"/>
                      <a:r>
                        <a:rPr lang="en-US" b="0" dirty="0" smtClean="0"/>
                        <a:t>All</a:t>
                      </a:r>
                      <a:endParaRPr lang="en-US" b="0" dirty="0"/>
                    </a:p>
                  </a:txBody>
                  <a:tcPr/>
                </a:tc>
                <a:tc>
                  <a:txBody>
                    <a:bodyPr/>
                    <a:lstStyle/>
                    <a:p>
                      <a:pPr algn="ctr"/>
                      <a:r>
                        <a:rPr lang="en-US" b="0" dirty="0" smtClean="0"/>
                        <a:t>Women</a:t>
                      </a:r>
                      <a:endParaRPr lang="en-US" b="0" dirty="0"/>
                    </a:p>
                  </a:txBody>
                  <a:tcPr/>
                </a:tc>
                <a:tc>
                  <a:txBody>
                    <a:bodyPr/>
                    <a:lstStyle/>
                    <a:p>
                      <a:pPr algn="ctr"/>
                      <a:r>
                        <a:rPr lang="en-US" b="0" dirty="0" smtClean="0"/>
                        <a:t>Men</a:t>
                      </a:r>
                      <a:endParaRPr lang="en-US" b="0" dirty="0"/>
                    </a:p>
                  </a:txBody>
                  <a:tcPr/>
                </a:tc>
              </a:tr>
              <a:tr h="370840">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+2</a:t>
                      </a:r>
                      <a:endParaRPr lang="en-US" b="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44162298"/>
              </p:ext>
            </p:extLst>
          </p:nvPr>
        </p:nvGraphicFramePr>
        <p:xfrm>
          <a:off x="4471413" y="5344250"/>
          <a:ext cx="3252348" cy="741680"/>
        </p:xfrm>
        <a:graphic>
          <a:graphicData uri="http://schemas.openxmlformats.org/drawingml/2006/table">
            <a:tbl>
              <a:tblPr firstRow="1" bandRow="1">
                <a:tableStyleId>{21E4AEA4-8DFA-4A89-87EB-49C32662AFE0}</a:tableStyleId>
              </a:tblPr>
              <a:tblGrid>
                <a:gridCol w="1084116"/>
                <a:gridCol w="1084116"/>
                <a:gridCol w="1084116"/>
              </a:tblGrid>
              <a:tr h="370840">
                <a:tc>
                  <a:txBody>
                    <a:bodyPr/>
                    <a:lstStyle/>
                    <a:p>
                      <a:pPr algn="ctr"/>
                      <a:r>
                        <a:rPr lang="en-US" b="0" dirty="0" smtClean="0"/>
                        <a:t>All</a:t>
                      </a:r>
                      <a:endParaRPr lang="en-US" b="0" dirty="0"/>
                    </a:p>
                  </a:txBody>
                  <a:tcPr/>
                </a:tc>
                <a:tc>
                  <a:txBody>
                    <a:bodyPr/>
                    <a:lstStyle/>
                    <a:p>
                      <a:pPr algn="ctr"/>
                      <a:r>
                        <a:rPr lang="en-US" b="0" dirty="0" smtClean="0"/>
                        <a:t>Women</a:t>
                      </a:r>
                      <a:endParaRPr lang="en-US" b="0" dirty="0"/>
                    </a:p>
                  </a:txBody>
                  <a:tcPr/>
                </a:tc>
                <a:tc>
                  <a:txBody>
                    <a:bodyPr/>
                    <a:lstStyle/>
                    <a:p>
                      <a:pPr algn="ctr"/>
                      <a:r>
                        <a:rPr lang="en-US" b="0" dirty="0" smtClean="0"/>
                        <a:t>Men</a:t>
                      </a:r>
                      <a:endParaRPr lang="en-US" b="0" dirty="0"/>
                    </a:p>
                  </a:txBody>
                  <a:tcPr/>
                </a:tc>
              </a:tr>
              <a:tr h="370840">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+2</a:t>
                      </a:r>
                      <a:endParaRPr lang="en-US" b="0" dirty="0"/>
                    </a:p>
                  </a:txBody>
                  <a:tcPr/>
                </a:tc>
              </a:tr>
            </a:tbl>
          </a:graphicData>
        </a:graphic>
      </p:graphicFrame>
    </p:spTree>
    <p:extLst>
      <p:ext uri="{BB962C8B-B14F-4D97-AF65-F5344CB8AC3E}">
        <p14:creationId xmlns:p14="http://schemas.microsoft.com/office/powerpoint/2010/main" val="2807552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Scenario 1</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Rectangle 3"/>
          <p:cNvSpPr/>
          <p:nvPr/>
        </p:nvSpPr>
        <p:spPr>
          <a:xfrm>
            <a:off x="173648" y="1623037"/>
            <a:ext cx="2705739" cy="3477875"/>
          </a:xfrm>
          <a:prstGeom prst="rect">
            <a:avLst/>
          </a:prstGeom>
        </p:spPr>
        <p:txBody>
          <a:bodyPr wrap="square">
            <a:spAutoFit/>
          </a:bodyPr>
          <a:lstStyle/>
          <a:p>
            <a:r>
              <a:rPr lang="en-IE" sz="2000" dirty="0">
                <a:solidFill>
                  <a:srgbClr val="000000"/>
                </a:solidFill>
                <a:latin typeface="Arial" panose="020B0604020202020204" pitchFamily="34" charset="0"/>
                <a:cs typeface="Arial" panose="020B0604020202020204" pitchFamily="34" charset="0"/>
              </a:rPr>
              <a:t>“</a:t>
            </a:r>
            <a:r>
              <a:rPr lang="en-GB" sz="2000" dirty="0"/>
              <a:t>Claire is in her mid-30s, and has received fertility treatment to help get pregnant, but she has learned that her baby will be born with a serious medical condition and doesn’t know what to do. What advice would you give her?</a:t>
            </a:r>
            <a:r>
              <a:rPr lang="en-IE" sz="20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644" y="1712068"/>
            <a:ext cx="5935619" cy="3740776"/>
          </a:xfrm>
          <a:prstGeom prst="rect">
            <a:avLst/>
          </a:prstGeom>
        </p:spPr>
      </p:pic>
      <p:sp>
        <p:nvSpPr>
          <p:cNvPr id="5" name="TextBox 4"/>
          <p:cNvSpPr txBox="1"/>
          <p:nvPr/>
        </p:nvSpPr>
        <p:spPr>
          <a:xfrm>
            <a:off x="5888920" y="5729592"/>
            <a:ext cx="3031343" cy="307777"/>
          </a:xfrm>
          <a:prstGeom prst="rect">
            <a:avLst/>
          </a:prstGeom>
          <a:noFill/>
        </p:spPr>
        <p:txBody>
          <a:bodyPr wrap="none" rtlCol="0">
            <a:spAutoFit/>
          </a:bodyPr>
          <a:lstStyle/>
          <a:p>
            <a:r>
              <a:rPr lang="en-US" sz="1400" smtClean="0"/>
              <a:t>See detailed responses in Appendix</a:t>
            </a:r>
            <a:endParaRPr lang="en-US" sz="1400"/>
          </a:p>
        </p:txBody>
      </p:sp>
    </p:spTree>
    <p:extLst>
      <p:ext uri="{BB962C8B-B14F-4D97-AF65-F5344CB8AC3E}">
        <p14:creationId xmlns:p14="http://schemas.microsoft.com/office/powerpoint/2010/main" val="317422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Scenario 2</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Rectangle 3"/>
          <p:cNvSpPr/>
          <p:nvPr/>
        </p:nvSpPr>
        <p:spPr>
          <a:xfrm>
            <a:off x="359923" y="1680703"/>
            <a:ext cx="2529192" cy="3170099"/>
          </a:xfrm>
          <a:prstGeom prst="rect">
            <a:avLst/>
          </a:prstGeom>
        </p:spPr>
        <p:txBody>
          <a:bodyPr wrap="square">
            <a:spAutoFit/>
          </a:bodyPr>
          <a:lstStyle/>
          <a:p>
            <a:r>
              <a:rPr lang="en-IE" sz="2000" dirty="0">
                <a:solidFill>
                  <a:srgbClr val="000000"/>
                </a:solidFill>
                <a:latin typeface="Arial" panose="020B0604020202020204" pitchFamily="34" charset="0"/>
                <a:cs typeface="Arial" panose="020B0604020202020204" pitchFamily="34" charset="0"/>
              </a:rPr>
              <a:t>“</a:t>
            </a:r>
            <a:r>
              <a:rPr lang="en-GB" sz="2000" dirty="0"/>
              <a:t>Jane is in her late 30s and has two children already. She finds herself pregnant, worried about the cost of a third child and doesn’t know what to do. What advice would you give her?</a:t>
            </a:r>
            <a:r>
              <a:rPr lang="en-IE" sz="20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427" y="1819072"/>
            <a:ext cx="6158925" cy="3339506"/>
          </a:xfrm>
          <a:prstGeom prst="rect">
            <a:avLst/>
          </a:prstGeom>
        </p:spPr>
      </p:pic>
      <p:sp>
        <p:nvSpPr>
          <p:cNvPr id="7" name="TextBox 6"/>
          <p:cNvSpPr txBox="1"/>
          <p:nvPr/>
        </p:nvSpPr>
        <p:spPr>
          <a:xfrm>
            <a:off x="5888920" y="5729592"/>
            <a:ext cx="3031343" cy="307777"/>
          </a:xfrm>
          <a:prstGeom prst="rect">
            <a:avLst/>
          </a:prstGeom>
          <a:noFill/>
        </p:spPr>
        <p:txBody>
          <a:bodyPr wrap="none" rtlCol="0">
            <a:spAutoFit/>
          </a:bodyPr>
          <a:lstStyle/>
          <a:p>
            <a:r>
              <a:rPr lang="en-US" sz="1400" smtClean="0"/>
              <a:t>See detailed responses in Appendix</a:t>
            </a:r>
            <a:endParaRPr lang="en-US" sz="1400"/>
          </a:p>
        </p:txBody>
      </p:sp>
    </p:spTree>
    <p:extLst>
      <p:ext uri="{BB962C8B-B14F-4D97-AF65-F5344CB8AC3E}">
        <p14:creationId xmlns:p14="http://schemas.microsoft.com/office/powerpoint/2010/main" val="53597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565434" y="3129680"/>
            <a:ext cx="4578566" cy="461665"/>
          </a:xfrm>
          <a:prstGeom prst="rect">
            <a:avLst/>
          </a:prstGeom>
          <a:solidFill>
            <a:schemeClr val="bg1">
              <a:lumMod val="85000"/>
              <a:alpha val="75000"/>
            </a:schemeClr>
          </a:solidFill>
          <a:ln w="9525">
            <a:noFill/>
            <a:miter lim="800000"/>
            <a:headEnd/>
            <a:tailEnd/>
          </a:ln>
        </p:spPr>
        <p:txBody>
          <a:bodyPr wrap="square">
            <a:prstTxWarp prst="textNoShape">
              <a:avLst/>
            </a:prstTxWarp>
            <a:spAutoFit/>
          </a:bodyPr>
          <a:lstStyle/>
          <a:p>
            <a:pPr algn="r"/>
            <a:r>
              <a:rPr lang="en-GB" sz="2400" i="1" dirty="0">
                <a:solidFill>
                  <a:srgbClr val="C00000"/>
                </a:solidFill>
                <a:effectLst>
                  <a:outerShdw blurRad="38100" dist="38100" dir="2700000" algn="tl">
                    <a:srgbClr val="000000">
                      <a:alpha val="43137"/>
                    </a:srgbClr>
                  </a:outerShdw>
                </a:effectLst>
              </a:rPr>
              <a:t>Current Attitudes</a:t>
            </a:r>
          </a:p>
        </p:txBody>
      </p:sp>
      <p:pic>
        <p:nvPicPr>
          <p:cNvPr id="4" name="Picture 3"/>
          <p:cNvPicPr>
            <a:picLocks noChangeAspect="1"/>
          </p:cNvPicPr>
          <p:nvPr/>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2258862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Scenario 3</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Rectangle 3"/>
          <p:cNvSpPr/>
          <p:nvPr/>
        </p:nvSpPr>
        <p:spPr>
          <a:xfrm>
            <a:off x="307975" y="1739769"/>
            <a:ext cx="2477378" cy="3477875"/>
          </a:xfrm>
          <a:prstGeom prst="rect">
            <a:avLst/>
          </a:prstGeom>
        </p:spPr>
        <p:txBody>
          <a:bodyPr wrap="square">
            <a:spAutoFit/>
          </a:bodyPr>
          <a:lstStyle/>
          <a:p>
            <a:r>
              <a:rPr lang="en-IE" sz="2000" dirty="0">
                <a:solidFill>
                  <a:srgbClr val="000000"/>
                </a:solidFill>
                <a:latin typeface="Arial" panose="020B0604020202020204" pitchFamily="34" charset="0"/>
                <a:cs typeface="Arial" panose="020B0604020202020204" pitchFamily="34" charset="0"/>
              </a:rPr>
              <a:t>“</a:t>
            </a:r>
            <a:r>
              <a:rPr lang="en-GB" sz="2000" dirty="0"/>
              <a:t>Sarah is in her mid-20s, not married but in a long term relationship. She finds herself pregnant, worried about her partner’s reaction and doesn’t know what to do. What advice would you give her?</a:t>
            </a:r>
            <a:r>
              <a:rPr lang="en-IE" sz="20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381" y="1811456"/>
            <a:ext cx="6206247" cy="3406188"/>
          </a:xfrm>
          <a:prstGeom prst="rect">
            <a:avLst/>
          </a:prstGeom>
        </p:spPr>
      </p:pic>
      <p:sp>
        <p:nvSpPr>
          <p:cNvPr id="7" name="TextBox 6"/>
          <p:cNvSpPr txBox="1"/>
          <p:nvPr/>
        </p:nvSpPr>
        <p:spPr>
          <a:xfrm>
            <a:off x="5888920" y="5729592"/>
            <a:ext cx="3031343" cy="307777"/>
          </a:xfrm>
          <a:prstGeom prst="rect">
            <a:avLst/>
          </a:prstGeom>
          <a:noFill/>
        </p:spPr>
        <p:txBody>
          <a:bodyPr wrap="none" rtlCol="0">
            <a:spAutoFit/>
          </a:bodyPr>
          <a:lstStyle/>
          <a:p>
            <a:r>
              <a:rPr lang="en-US" sz="1400" smtClean="0"/>
              <a:t>See detailed responses in Appendix</a:t>
            </a:r>
            <a:endParaRPr lang="en-US" sz="1400"/>
          </a:p>
        </p:txBody>
      </p:sp>
    </p:spTree>
    <p:extLst>
      <p:ext uri="{BB962C8B-B14F-4D97-AF65-F5344CB8AC3E}">
        <p14:creationId xmlns:p14="http://schemas.microsoft.com/office/powerpoint/2010/main" val="3367656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565434" y="3129680"/>
            <a:ext cx="4578566" cy="461665"/>
          </a:xfrm>
          <a:prstGeom prst="rect">
            <a:avLst/>
          </a:prstGeom>
          <a:solidFill>
            <a:schemeClr val="bg1">
              <a:lumMod val="85000"/>
              <a:alpha val="75000"/>
            </a:schemeClr>
          </a:solidFill>
          <a:ln w="9525">
            <a:noFill/>
            <a:miter lim="800000"/>
            <a:headEnd/>
            <a:tailEnd/>
          </a:ln>
        </p:spPr>
        <p:txBody>
          <a:bodyPr wrap="square">
            <a:prstTxWarp prst="textNoShape">
              <a:avLst/>
            </a:prstTxWarp>
            <a:spAutoFit/>
          </a:bodyPr>
          <a:lstStyle/>
          <a:p>
            <a:pPr algn="r"/>
            <a:r>
              <a:rPr lang="en-GB" sz="2400" i="1" dirty="0" smtClean="0">
                <a:solidFill>
                  <a:srgbClr val="C00000"/>
                </a:solidFill>
                <a:effectLst>
                  <a:outerShdw blurRad="38100" dist="38100" dir="2700000" algn="tl">
                    <a:srgbClr val="000000">
                      <a:alpha val="43137"/>
                    </a:srgbClr>
                  </a:outerShdw>
                </a:effectLst>
              </a:rPr>
              <a:t>Implications</a:t>
            </a:r>
            <a:endParaRPr lang="en-GB" sz="2400" i="1" dirty="0">
              <a:solidFill>
                <a:srgbClr val="C00000"/>
              </a:solidFill>
              <a:effectLst>
                <a:outerShdw blurRad="38100" dist="38100" dir="2700000" algn="tl">
                  <a:srgbClr val="000000">
                    <a:alpha val="43137"/>
                  </a:srgbClr>
                </a:outerShdw>
              </a:effectLst>
            </a:endParaRPr>
          </a:p>
        </p:txBody>
      </p:sp>
      <p:pic>
        <p:nvPicPr>
          <p:cNvPr id="1026" name="Picture 2" descr="http://m0.joe.ie/wp-content/uploads/2015/05/07145424/Marriage-referendum-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49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smtClean="0">
                <a:ea typeface="ＭＳ Ｐゴシック"/>
              </a:rPr>
              <a:t>Conclusions – I </a:t>
            </a:r>
            <a:endParaRPr lang="en-IE" b="0" dirty="0">
              <a:ea typeface="ＭＳ Ｐゴシック"/>
            </a:endParaRPr>
          </a:p>
        </p:txBody>
      </p:sp>
      <p:sp>
        <p:nvSpPr>
          <p:cNvPr id="12291" name="TextBox 6"/>
          <p:cNvSpPr txBox="1">
            <a:spLocks noChangeArrowheads="1"/>
          </p:cNvSpPr>
          <p:nvPr/>
        </p:nvSpPr>
        <p:spPr bwMode="auto">
          <a:xfrm>
            <a:off x="173648" y="970706"/>
            <a:ext cx="8425603" cy="830997"/>
          </a:xfrm>
          <a:prstGeom prst="rect">
            <a:avLst/>
          </a:prstGeom>
          <a:noFill/>
          <a:ln w="9525">
            <a:noFill/>
            <a:miter lim="800000"/>
            <a:headEnd/>
            <a:tailEnd/>
          </a:ln>
        </p:spPr>
        <p:txBody>
          <a:bodyPr wrap="square">
            <a:spAutoFit/>
          </a:bodyPr>
          <a:lstStyle/>
          <a:p>
            <a:pPr marL="266700" indent="-266700">
              <a:buBlip>
                <a:blip r:embed="rId3"/>
              </a:buBlip>
            </a:pPr>
            <a:r>
              <a:rPr lang="en-IE" sz="1600" dirty="0" smtClean="0"/>
              <a:t>We added a number of questions to our May omnibus (nationally representative, online sample of 1,000 adults) to explore a few of the themes raised in the focus groups – these are summarised in the following slides:</a:t>
            </a: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 name="Picture 1"/>
          <p:cNvPicPr>
            <a:picLocks noChangeAspect="1"/>
          </p:cNvPicPr>
          <p:nvPr/>
        </p:nvPicPr>
        <p:blipFill>
          <a:blip r:embed="rId4"/>
          <a:stretch>
            <a:fillRect/>
          </a:stretch>
        </p:blipFill>
        <p:spPr>
          <a:xfrm>
            <a:off x="972766" y="1796442"/>
            <a:ext cx="7140101" cy="4659549"/>
          </a:xfrm>
          <a:prstGeom prst="rect">
            <a:avLst/>
          </a:prstGeom>
        </p:spPr>
      </p:pic>
    </p:spTree>
    <p:extLst>
      <p:ext uri="{BB962C8B-B14F-4D97-AF65-F5344CB8AC3E}">
        <p14:creationId xmlns:p14="http://schemas.microsoft.com/office/powerpoint/2010/main" val="1717494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smtClean="0">
                <a:ea typeface="ＭＳ Ｐゴシック"/>
              </a:rPr>
              <a:t>Conclusions – II</a:t>
            </a:r>
            <a:endParaRPr lang="en-IE" b="0" dirty="0">
              <a:ea typeface="ＭＳ Ｐゴシック"/>
            </a:endParaRPr>
          </a:p>
        </p:txBody>
      </p:sp>
      <p:sp>
        <p:nvSpPr>
          <p:cNvPr id="12291" name="TextBox 6"/>
          <p:cNvSpPr txBox="1">
            <a:spLocks noChangeArrowheads="1"/>
          </p:cNvSpPr>
          <p:nvPr/>
        </p:nvSpPr>
        <p:spPr bwMode="auto">
          <a:xfrm>
            <a:off x="173648" y="970706"/>
            <a:ext cx="8425603" cy="338554"/>
          </a:xfrm>
          <a:prstGeom prst="rect">
            <a:avLst/>
          </a:prstGeom>
          <a:noFill/>
          <a:ln w="9525">
            <a:noFill/>
            <a:miter lim="800000"/>
            <a:headEnd/>
            <a:tailEnd/>
          </a:ln>
        </p:spPr>
        <p:txBody>
          <a:bodyPr wrap="square">
            <a:spAutoFit/>
          </a:bodyPr>
          <a:lstStyle/>
          <a:p>
            <a:pPr marL="266700" indent="-266700">
              <a:buBlip>
                <a:blip r:embed="rId3"/>
              </a:buBlip>
            </a:pPr>
            <a:r>
              <a:rPr lang="en-IE" sz="1600" dirty="0" smtClean="0"/>
              <a:t>We also explored attitudes to abortion in different scenarios:</a:t>
            </a: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 name="Picture 3"/>
          <p:cNvPicPr>
            <a:picLocks noChangeAspect="1"/>
          </p:cNvPicPr>
          <p:nvPr/>
        </p:nvPicPr>
        <p:blipFill>
          <a:blip r:embed="rId4"/>
          <a:stretch>
            <a:fillRect/>
          </a:stretch>
        </p:blipFill>
        <p:spPr>
          <a:xfrm>
            <a:off x="699665" y="1445447"/>
            <a:ext cx="7607755" cy="4961128"/>
          </a:xfrm>
          <a:prstGeom prst="rect">
            <a:avLst/>
          </a:prstGeom>
        </p:spPr>
      </p:pic>
    </p:spTree>
    <p:extLst>
      <p:ext uri="{BB962C8B-B14F-4D97-AF65-F5344CB8AC3E}">
        <p14:creationId xmlns:p14="http://schemas.microsoft.com/office/powerpoint/2010/main" val="937663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smtClean="0">
                <a:ea typeface="ＭＳ Ｐゴシック"/>
              </a:rPr>
              <a:t>Conclusions – III </a:t>
            </a:r>
            <a:endParaRPr lang="en-IE" b="0" dirty="0">
              <a:ea typeface="ＭＳ Ｐゴシック"/>
            </a:endParaRPr>
          </a:p>
        </p:txBody>
      </p:sp>
      <p:sp>
        <p:nvSpPr>
          <p:cNvPr id="12291" name="TextBox 6"/>
          <p:cNvSpPr txBox="1">
            <a:spLocks noChangeArrowheads="1"/>
          </p:cNvSpPr>
          <p:nvPr/>
        </p:nvSpPr>
        <p:spPr bwMode="auto">
          <a:xfrm>
            <a:off x="3400933" y="1216130"/>
            <a:ext cx="5472961" cy="5016758"/>
          </a:xfrm>
          <a:prstGeom prst="rect">
            <a:avLst/>
          </a:prstGeom>
          <a:noFill/>
          <a:ln w="9525">
            <a:noFill/>
            <a:miter lim="800000"/>
            <a:headEnd/>
            <a:tailEnd/>
          </a:ln>
        </p:spPr>
        <p:txBody>
          <a:bodyPr wrap="square">
            <a:spAutoFit/>
          </a:bodyPr>
          <a:lstStyle/>
          <a:p>
            <a:pPr marL="266700" indent="-266700">
              <a:buBlip>
                <a:blip r:embed="rId3"/>
              </a:buBlip>
            </a:pPr>
            <a:r>
              <a:rPr lang="en-IE" sz="1600" dirty="0" smtClean="0"/>
              <a:t>A number of key messages emerge from this research:</a:t>
            </a:r>
          </a:p>
          <a:p>
            <a:pPr marL="266700" indent="-266700">
              <a:buBlip>
                <a:blip r:embed="rId3"/>
              </a:buBlip>
            </a:pPr>
            <a:endParaRPr lang="en-IE" sz="1600" dirty="0"/>
          </a:p>
          <a:p>
            <a:pPr marL="285750" indent="-285750">
              <a:buFont typeface="Arial" charset="0"/>
              <a:buChar char="•"/>
            </a:pPr>
            <a:r>
              <a:rPr lang="en-IE" sz="1600" dirty="0" smtClean="0"/>
              <a:t>Almost everyone is ‘open to persuasion’ on the issue of repealing the 8</a:t>
            </a:r>
            <a:r>
              <a:rPr lang="en-IE" sz="1600" baseline="30000" dirty="0" smtClean="0"/>
              <a:t>th</a:t>
            </a:r>
            <a:r>
              <a:rPr lang="en-IE" sz="1600" dirty="0" smtClean="0"/>
              <a:t> Amendment: even those whose ‘default’ opinion is to support repeal</a:t>
            </a:r>
            <a:br>
              <a:rPr lang="en-IE" sz="1600" dirty="0" smtClean="0"/>
            </a:br>
            <a:endParaRPr lang="en-IE" sz="1600" dirty="0" smtClean="0"/>
          </a:p>
          <a:p>
            <a:pPr marL="285750" indent="-285750">
              <a:buFont typeface="Arial" charset="0"/>
              <a:buChar char="•"/>
            </a:pPr>
            <a:r>
              <a:rPr lang="en-IE" sz="1600" dirty="0" smtClean="0"/>
              <a:t>Nobody trusts the Government to address the legislation </a:t>
            </a:r>
            <a:r>
              <a:rPr lang="en-IE" sz="1600" i="1" dirty="0" smtClean="0"/>
              <a:t>after</a:t>
            </a:r>
            <a:r>
              <a:rPr lang="en-IE" sz="1600" dirty="0" smtClean="0"/>
              <a:t> a referendum: they want to know what the details will be before they vote</a:t>
            </a:r>
            <a:br>
              <a:rPr lang="en-IE" sz="1600" dirty="0" smtClean="0"/>
            </a:br>
            <a:endParaRPr lang="en-IE" sz="1600" dirty="0" smtClean="0"/>
          </a:p>
          <a:p>
            <a:pPr marL="285750" indent="-285750">
              <a:buFont typeface="Arial" charset="0"/>
              <a:buChar char="•"/>
            </a:pPr>
            <a:r>
              <a:rPr lang="en-IE" sz="1600" dirty="0" smtClean="0"/>
              <a:t>Nobody wants an ‘abortion on demand’ situation like in England, and most are genuinely disturbed by the scale of abortion in the UK (in total and specifically in relation to children with disabilities such as Downs Syndrome)</a:t>
            </a:r>
            <a:br>
              <a:rPr lang="en-IE" sz="1600" dirty="0" smtClean="0"/>
            </a:br>
            <a:endParaRPr lang="en-IE" sz="1600" dirty="0" smtClean="0"/>
          </a:p>
          <a:p>
            <a:pPr marL="285750" indent="-285750">
              <a:buFont typeface="Arial" charset="0"/>
              <a:buChar char="•"/>
            </a:pPr>
            <a:r>
              <a:rPr lang="en-IE" sz="1600" dirty="0" smtClean="0"/>
              <a:t>There is no obvious ‘fault line’ in relation to sides in the 8</a:t>
            </a:r>
            <a:r>
              <a:rPr lang="en-IE" sz="1600" baseline="30000" dirty="0" smtClean="0"/>
              <a:t>th</a:t>
            </a:r>
            <a:r>
              <a:rPr lang="en-IE" sz="1600" dirty="0" smtClean="0"/>
              <a:t> debate, if anything younger men and women are more willing to engage strongly on the issue whereas older groups – especially men – are more reluctant to take sides.</a:t>
            </a: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 name="Picture 3"/>
          <p:cNvPicPr>
            <a:picLocks noChangeAspect="1"/>
          </p:cNvPicPr>
          <p:nvPr/>
        </p:nvPicPr>
        <p:blipFill>
          <a:blip r:embed="rId4"/>
          <a:stretch>
            <a:fillRect/>
          </a:stretch>
        </p:blipFill>
        <p:spPr>
          <a:xfrm>
            <a:off x="173648" y="2354093"/>
            <a:ext cx="3072519" cy="2583220"/>
          </a:xfrm>
          <a:prstGeom prst="rect">
            <a:avLst/>
          </a:prstGeom>
          <a:effectLst>
            <a:softEdge rad="127000"/>
          </a:effectLst>
        </p:spPr>
      </p:pic>
    </p:spTree>
    <p:extLst>
      <p:ext uri="{BB962C8B-B14F-4D97-AF65-F5344CB8AC3E}">
        <p14:creationId xmlns:p14="http://schemas.microsoft.com/office/powerpoint/2010/main" val="66816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smtClean="0">
                <a:ea typeface="ＭＳ Ｐゴシック"/>
              </a:rPr>
              <a:t>Conclusions – IV</a:t>
            </a:r>
            <a:endParaRPr lang="en-IE" b="0" dirty="0">
              <a:ea typeface="ＭＳ Ｐゴシック"/>
            </a:endParaRPr>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TextBox 6"/>
          <p:cNvSpPr txBox="1">
            <a:spLocks noChangeArrowheads="1"/>
          </p:cNvSpPr>
          <p:nvPr/>
        </p:nvSpPr>
        <p:spPr bwMode="auto">
          <a:xfrm>
            <a:off x="3371749" y="1173778"/>
            <a:ext cx="5472961" cy="5509200"/>
          </a:xfrm>
          <a:prstGeom prst="rect">
            <a:avLst/>
          </a:prstGeom>
          <a:noFill/>
          <a:ln w="9525">
            <a:noFill/>
            <a:miter lim="800000"/>
            <a:headEnd/>
            <a:tailEnd/>
          </a:ln>
        </p:spPr>
        <p:txBody>
          <a:bodyPr wrap="square">
            <a:spAutoFit/>
          </a:bodyPr>
          <a:lstStyle/>
          <a:p>
            <a:pPr marL="266700" indent="-266700">
              <a:buBlip>
                <a:blip r:embed="rId3"/>
              </a:buBlip>
            </a:pPr>
            <a:r>
              <a:rPr lang="en-IE" sz="1600" dirty="0" smtClean="0"/>
              <a:t>Effective, pro-life messages therefore need to</a:t>
            </a:r>
            <a:r>
              <a:rPr lang="en-IE" sz="1600" dirty="0" smtClean="0"/>
              <a:t>:</a:t>
            </a:r>
          </a:p>
          <a:p>
            <a:pPr marL="266700" indent="-266700">
              <a:buBlip>
                <a:blip r:embed="rId3"/>
              </a:buBlip>
            </a:pPr>
            <a:endParaRPr lang="en-IE" sz="1600" dirty="0"/>
          </a:p>
          <a:p>
            <a:pPr marL="285750" indent="-285750">
              <a:buFont typeface="Arial" charset="0"/>
              <a:buChar char="•"/>
            </a:pPr>
            <a:r>
              <a:rPr lang="en-IE" sz="1600" dirty="0" smtClean="0"/>
              <a:t>Show compassion and empathy for the mother as well as asserting the right to life of the child</a:t>
            </a:r>
            <a:br>
              <a:rPr lang="en-IE" sz="1600" dirty="0" smtClean="0"/>
            </a:br>
            <a:endParaRPr lang="en-IE" sz="1600" dirty="0" smtClean="0"/>
          </a:p>
          <a:p>
            <a:pPr marL="285750" indent="-285750">
              <a:buFont typeface="Arial" charset="0"/>
              <a:buChar char="•"/>
            </a:pPr>
            <a:r>
              <a:rPr lang="en-IE" sz="1600" dirty="0" smtClean="0"/>
              <a:t>Remind people what the 8</a:t>
            </a:r>
            <a:r>
              <a:rPr lang="en-IE" sz="1600" baseline="30000" dirty="0" smtClean="0"/>
              <a:t>th</a:t>
            </a:r>
            <a:r>
              <a:rPr lang="en-IE" sz="1600" dirty="0" smtClean="0"/>
              <a:t> does and doesn’t imply and how it manifests itself in caring medical practice</a:t>
            </a:r>
            <a:br>
              <a:rPr lang="en-IE" sz="1600" dirty="0" smtClean="0"/>
            </a:br>
            <a:endParaRPr lang="en-IE" sz="1600" dirty="0" smtClean="0"/>
          </a:p>
          <a:p>
            <a:pPr marL="285750" indent="-285750">
              <a:buFont typeface="Arial" charset="0"/>
              <a:buChar char="•"/>
            </a:pPr>
            <a:r>
              <a:rPr lang="en-IE" sz="1600" dirty="0" smtClean="0"/>
              <a:t>Keep the slippery slope issue to the fore especially in relation to England: what is meant to be ’safe and rare’ soon becomes ‘standard and common practice’</a:t>
            </a:r>
            <a:br>
              <a:rPr lang="en-IE" sz="1600" dirty="0" smtClean="0"/>
            </a:br>
            <a:endParaRPr lang="en-IE" sz="1600" dirty="0" smtClean="0"/>
          </a:p>
          <a:p>
            <a:pPr marL="285750" indent="-285750">
              <a:buFont typeface="Arial" charset="0"/>
              <a:buChar char="•"/>
            </a:pPr>
            <a:r>
              <a:rPr lang="en-IE" sz="1600" dirty="0" smtClean="0"/>
              <a:t>Reframe the conversation from the ‘crisis’ in ‘crisis pregnancy’ to one about avoiding regrets and providing caring and supportive resources for mothers-to-be</a:t>
            </a:r>
          </a:p>
          <a:p>
            <a:pPr marL="285750" indent="-285750">
              <a:buFont typeface="Arial" charset="0"/>
              <a:buChar char="•"/>
            </a:pPr>
            <a:endParaRPr lang="en-IE" sz="1600" dirty="0"/>
          </a:p>
          <a:p>
            <a:pPr marL="285750" indent="-285750">
              <a:buFont typeface="Arial" charset="0"/>
              <a:buChar char="•"/>
            </a:pPr>
            <a:r>
              <a:rPr lang="en-IE" sz="1600" dirty="0" smtClean="0"/>
              <a:t>Celebrate the bravery of those mums who have their children rather than taking what might seem the only/easy option but that rarely is in hindsight</a:t>
            </a:r>
          </a:p>
          <a:p>
            <a:pPr marL="285750" indent="-285750">
              <a:buFont typeface="Arial" charset="0"/>
              <a:buChar char="•"/>
            </a:pPr>
            <a:endParaRPr lang="en-IE" sz="1600" dirty="0"/>
          </a:p>
          <a:p>
            <a:pPr marL="285750" indent="-285750">
              <a:buFont typeface="Arial" charset="0"/>
              <a:buChar char="•"/>
            </a:pPr>
            <a:r>
              <a:rPr lang="en-IE" sz="1600" dirty="0" smtClean="0"/>
              <a:t>Get young men on board: they need the words, messages and support to help retain the 8</a:t>
            </a:r>
            <a:r>
              <a:rPr lang="en-IE" sz="1600" baseline="30000" dirty="0" smtClean="0"/>
              <a:t>th</a:t>
            </a:r>
            <a:r>
              <a:rPr lang="en-IE" sz="1600" dirty="0" smtClean="0"/>
              <a:t> </a:t>
            </a:r>
          </a:p>
        </p:txBody>
      </p:sp>
      <p:pic>
        <p:nvPicPr>
          <p:cNvPr id="4" name="Picture 3"/>
          <p:cNvPicPr>
            <a:picLocks noChangeAspect="1"/>
          </p:cNvPicPr>
          <p:nvPr/>
        </p:nvPicPr>
        <p:blipFill>
          <a:blip r:embed="rId4"/>
          <a:stretch>
            <a:fillRect/>
          </a:stretch>
        </p:blipFill>
        <p:spPr>
          <a:xfrm>
            <a:off x="173648" y="2354093"/>
            <a:ext cx="3072519" cy="2583220"/>
          </a:xfrm>
          <a:prstGeom prst="rect">
            <a:avLst/>
          </a:prstGeom>
          <a:effectLst>
            <a:softEdge rad="127000"/>
          </a:effectLst>
        </p:spPr>
      </p:pic>
    </p:spTree>
    <p:extLst>
      <p:ext uri="{BB962C8B-B14F-4D97-AF65-F5344CB8AC3E}">
        <p14:creationId xmlns:p14="http://schemas.microsoft.com/office/powerpoint/2010/main" val="1679372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4440238" y="6413500"/>
            <a:ext cx="449262" cy="411163"/>
          </a:xfrm>
          <a:prstGeom prst="rect">
            <a:avLst/>
          </a:prstGeom>
          <a:solidFill>
            <a:schemeClr val="bg1"/>
          </a:solidFill>
          <a:ln w="9525">
            <a:solidFill>
              <a:schemeClr val="bg1"/>
            </a:solidFill>
            <a:round/>
            <a:headEnd/>
            <a:tailEnd/>
          </a:ln>
        </p:spPr>
        <p:txBody>
          <a:bodyPr>
            <a:prstTxWarp prst="textNoShape">
              <a:avLst/>
            </a:prstTxWarp>
          </a:bodyPr>
          <a:lstStyle/>
          <a:p>
            <a:pPr algn="ctr"/>
            <a:endParaRPr lang="en-US" sz="1800"/>
          </a:p>
        </p:txBody>
      </p:sp>
      <p:pic>
        <p:nvPicPr>
          <p:cNvPr id="4" name="Picture 3" descr="online-surveys2.jpg"/>
          <p:cNvPicPr>
            <a:picLocks noChangeAspect="1"/>
          </p:cNvPicPr>
          <p:nvPr/>
        </p:nvPicPr>
        <p:blipFill>
          <a:blip r:embed="rId3" cstate="print"/>
          <a:stretch>
            <a:fillRect/>
          </a:stretch>
        </p:blipFill>
        <p:spPr>
          <a:xfrm>
            <a:off x="0" y="0"/>
            <a:ext cx="3896750" cy="6858000"/>
          </a:xfrm>
          <a:prstGeom prst="rect">
            <a:avLst/>
          </a:prstGeom>
        </p:spPr>
      </p:pic>
      <p:sp>
        <p:nvSpPr>
          <p:cNvPr id="6" name="TextBox 5"/>
          <p:cNvSpPr txBox="1"/>
          <p:nvPr/>
        </p:nvSpPr>
        <p:spPr>
          <a:xfrm>
            <a:off x="3319153" y="1919694"/>
            <a:ext cx="184666" cy="830997"/>
          </a:xfrm>
          <a:prstGeom prst="rect">
            <a:avLst/>
          </a:prstGeom>
          <a:solidFill>
            <a:schemeClr val="bg1">
              <a:alpha val="50000"/>
            </a:schemeClr>
          </a:solidFill>
        </p:spPr>
        <p:txBody>
          <a:bodyPr wrap="none" rtlCol="0">
            <a:spAutoFit/>
          </a:bodyPr>
          <a:lstStyle/>
          <a:p>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bwMode="auto">
          <a:xfrm>
            <a:off x="7339584" y="6022848"/>
            <a:ext cx="1792224" cy="822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 Box 3"/>
          <p:cNvSpPr txBox="1">
            <a:spLocks noChangeArrowheads="1"/>
          </p:cNvSpPr>
          <p:nvPr/>
        </p:nvSpPr>
        <p:spPr bwMode="auto">
          <a:xfrm>
            <a:off x="3980184" y="2363120"/>
            <a:ext cx="4670948" cy="2308324"/>
          </a:xfrm>
          <a:prstGeom prst="rect">
            <a:avLst/>
          </a:prstGeom>
          <a:noFill/>
          <a:ln w="9525">
            <a:noFill/>
            <a:miter lim="800000"/>
            <a:headEnd/>
            <a:tailEnd/>
          </a:ln>
        </p:spPr>
        <p:txBody>
          <a:bodyPr wrap="square">
            <a:prstTxWarp prst="textNoShape">
              <a:avLst/>
            </a:prstTxWarp>
            <a:spAutoFit/>
          </a:bodyPr>
          <a:lstStyle/>
          <a:p>
            <a:pPr algn="ctr"/>
            <a:endParaRPr lang="en-GB" sz="2400" dirty="0"/>
          </a:p>
          <a:p>
            <a:pPr algn="ctr"/>
            <a:r>
              <a:rPr lang="en-GB" sz="2400" i="1" dirty="0"/>
              <a:t>e. </a:t>
            </a:r>
            <a:r>
              <a:rPr lang="en-GB" sz="2400" dirty="0"/>
              <a:t>info@amarach.com</a:t>
            </a:r>
            <a:br>
              <a:rPr lang="en-GB" sz="2400" dirty="0"/>
            </a:br>
            <a:r>
              <a:rPr lang="en-GB" sz="2400" i="1" dirty="0"/>
              <a:t>w. </a:t>
            </a:r>
            <a:r>
              <a:rPr lang="en-GB" sz="2400" dirty="0"/>
              <a:t>www.amarach.com</a:t>
            </a:r>
          </a:p>
          <a:p>
            <a:pPr algn="ctr"/>
            <a:r>
              <a:rPr lang="en-GB" sz="2400" i="1" dirty="0"/>
              <a:t>b. </a:t>
            </a:r>
            <a:r>
              <a:rPr lang="en-GB" sz="2400" dirty="0"/>
              <a:t>www.amarach.com/blog</a:t>
            </a:r>
          </a:p>
          <a:p>
            <a:pPr algn="ctr"/>
            <a:r>
              <a:rPr lang="en-GB" sz="2400" i="1" dirty="0"/>
              <a:t>t. </a:t>
            </a:r>
            <a:r>
              <a:rPr lang="en-GB" sz="2400" dirty="0" err="1"/>
              <a:t>twitter.com/AmarachResearch</a:t>
            </a:r>
            <a:endParaRPr lang="en-GB" sz="2400" dirty="0"/>
          </a:p>
          <a:p>
            <a:pPr algn="ctr"/>
            <a:endParaRPr lang="en-GB" sz="2400" dirty="0"/>
          </a:p>
        </p:txBody>
      </p:sp>
      <p:pic>
        <p:nvPicPr>
          <p:cNvPr id="7" name="Picture 6" descr="amarach logo rgb1.jpg"/>
          <p:cNvPicPr>
            <a:picLocks noChangeAspect="1"/>
          </p:cNvPicPr>
          <p:nvPr/>
        </p:nvPicPr>
        <p:blipFill>
          <a:blip r:embed="rId4" cstate="print"/>
          <a:stretch>
            <a:fillRect/>
          </a:stretch>
        </p:blipFill>
        <p:spPr>
          <a:xfrm>
            <a:off x="7287064" y="0"/>
            <a:ext cx="1856935" cy="1192652"/>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pic>
        <p:nvPicPr>
          <p:cNvPr id="4099" name="Picture 3" descr="\\cwads01\users\adrian\My Pictures\Amárach Research.JPG"/>
          <p:cNvPicPr>
            <a:picLocks noChangeAspect="1" noChangeArrowheads="1"/>
          </p:cNvPicPr>
          <p:nvPr/>
        </p:nvPicPr>
        <p:blipFill>
          <a:blip r:embed="rId4" cstate="print"/>
          <a:srcRect/>
          <a:stretch>
            <a:fillRect/>
          </a:stretch>
        </p:blipFill>
        <p:spPr bwMode="auto">
          <a:xfrm>
            <a:off x="7442200" y="0"/>
            <a:ext cx="1714500" cy="1101725"/>
          </a:xfrm>
          <a:prstGeom prst="rect">
            <a:avLst/>
          </a:prstGeom>
          <a:noFill/>
          <a:ln w="9525">
            <a:noFill/>
            <a:miter lim="800000"/>
            <a:headEnd/>
            <a:tailEnd/>
          </a:ln>
        </p:spPr>
      </p:pic>
      <p:sp>
        <p:nvSpPr>
          <p:cNvPr id="10" name="Text Box 6"/>
          <p:cNvSpPr txBox="1">
            <a:spLocks noChangeArrowheads="1"/>
          </p:cNvSpPr>
          <p:nvPr/>
        </p:nvSpPr>
        <p:spPr bwMode="auto">
          <a:xfrm>
            <a:off x="2455524" y="2941639"/>
            <a:ext cx="6688476" cy="1200329"/>
          </a:xfrm>
          <a:prstGeom prst="rect">
            <a:avLst/>
          </a:prstGeom>
          <a:solidFill>
            <a:schemeClr val="bg1">
              <a:lumMod val="85000"/>
              <a:alpha val="70000"/>
            </a:schemeClr>
          </a:solidFill>
          <a:ln w="9525">
            <a:noFill/>
            <a:miter lim="800000"/>
            <a:headEnd/>
            <a:tailEnd/>
          </a:ln>
        </p:spPr>
        <p:txBody>
          <a:bodyPr wrap="square">
            <a:spAutoFit/>
          </a:bodyPr>
          <a:lstStyle/>
          <a:p>
            <a:pPr algn="r">
              <a:defRPr/>
            </a:pPr>
            <a:r>
              <a:rPr lang="en-GB" sz="4000" dirty="0" smtClean="0">
                <a:solidFill>
                  <a:srgbClr val="FF0000"/>
                </a:solidFill>
                <a:effectLst>
                  <a:outerShdw blurRad="38100" dist="38100" dir="2700000" algn="tl">
                    <a:srgbClr val="000000">
                      <a:alpha val="43137"/>
                    </a:srgbClr>
                  </a:outerShdw>
                </a:effectLst>
              </a:rPr>
              <a:t>Appendix</a:t>
            </a:r>
            <a:endParaRPr lang="en-GB" sz="4000" dirty="0">
              <a:solidFill>
                <a:srgbClr val="FF0000"/>
              </a:solidFill>
              <a:effectLst>
                <a:outerShdw blurRad="38100" dist="38100" dir="2700000" algn="tl">
                  <a:srgbClr val="000000">
                    <a:alpha val="43137"/>
                  </a:srgbClr>
                </a:outerShdw>
              </a:effectLst>
            </a:endParaRPr>
          </a:p>
          <a:p>
            <a:pPr algn="r">
              <a:defRPr/>
            </a:pPr>
            <a:r>
              <a:rPr lang="en-GB" sz="3200" dirty="0" smtClean="0">
                <a:solidFill>
                  <a:schemeClr val="bg1"/>
                </a:solidFill>
                <a:effectLst>
                  <a:outerShdw blurRad="38100" dist="38100" dir="2700000" algn="tl">
                    <a:srgbClr val="000000">
                      <a:alpha val="43137"/>
                    </a:srgbClr>
                  </a:outerShdw>
                </a:effectLst>
              </a:rPr>
              <a:t>Scenarios Details</a:t>
            </a:r>
            <a:endParaRPr lang="en-GB"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4351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4440238" y="6413500"/>
            <a:ext cx="449262" cy="411163"/>
          </a:xfrm>
          <a:prstGeom prst="rect">
            <a:avLst/>
          </a:prstGeom>
          <a:solidFill>
            <a:schemeClr val="bg1"/>
          </a:solidFill>
          <a:ln w="9525">
            <a:solidFill>
              <a:schemeClr val="bg1"/>
            </a:solidFill>
            <a:round/>
            <a:headEnd/>
            <a:tailEnd/>
          </a:ln>
        </p:spPr>
        <p:txBody>
          <a:bodyPr>
            <a:prstTxWarp prst="textNoShape">
              <a:avLst/>
            </a:prstTxWarp>
          </a:bodyPr>
          <a:lstStyle/>
          <a:p>
            <a:pPr algn="ctr"/>
            <a:endParaRPr lang="en-US" sz="1800"/>
          </a:p>
        </p:txBody>
      </p:sp>
      <p:sp>
        <p:nvSpPr>
          <p:cNvPr id="6" name="TextBox 5"/>
          <p:cNvSpPr txBox="1"/>
          <p:nvPr/>
        </p:nvSpPr>
        <p:spPr>
          <a:xfrm>
            <a:off x="3319153" y="1919694"/>
            <a:ext cx="184666" cy="830997"/>
          </a:xfrm>
          <a:prstGeom prst="rect">
            <a:avLst/>
          </a:prstGeom>
          <a:solidFill>
            <a:schemeClr val="bg1">
              <a:alpha val="50000"/>
            </a:schemeClr>
          </a:solidFill>
        </p:spPr>
        <p:txBody>
          <a:bodyPr wrap="none" rtlCol="0">
            <a:spAutoFit/>
          </a:bodyPr>
          <a:lstStyle/>
          <a:p>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bwMode="auto">
          <a:xfrm>
            <a:off x="7339584" y="6022848"/>
            <a:ext cx="1792224" cy="822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 name="Picture 6" descr="amarach logo rgb1.jpg"/>
          <p:cNvPicPr>
            <a:picLocks noChangeAspect="1"/>
          </p:cNvPicPr>
          <p:nvPr/>
        </p:nvPicPr>
        <p:blipFill>
          <a:blip r:embed="rId3" cstate="print"/>
          <a:stretch>
            <a:fillRect/>
          </a:stretch>
        </p:blipFill>
        <p:spPr>
          <a:xfrm>
            <a:off x="7287064" y="0"/>
            <a:ext cx="1856935" cy="1192652"/>
          </a:xfrm>
          <a:prstGeom prst="rect">
            <a:avLst/>
          </a:prstGeom>
        </p:spPr>
      </p:pic>
      <p:sp>
        <p:nvSpPr>
          <p:cNvPr id="10" name="Rectangle 9"/>
          <p:cNvSpPr/>
          <p:nvPr/>
        </p:nvSpPr>
        <p:spPr>
          <a:xfrm>
            <a:off x="0" y="212526"/>
            <a:ext cx="7287064" cy="646331"/>
          </a:xfrm>
          <a:prstGeom prst="rect">
            <a:avLst/>
          </a:prstGeom>
        </p:spPr>
        <p:txBody>
          <a:bodyPr wrap="square">
            <a:spAutoFit/>
          </a:bodyPr>
          <a:lstStyle/>
          <a:p>
            <a:r>
              <a:rPr lang="en-IE" sz="1200" b="1" dirty="0" smtClean="0">
                <a:solidFill>
                  <a:srgbClr val="000000"/>
                </a:solidFill>
                <a:latin typeface="Arial" panose="020B0604020202020204" pitchFamily="34" charset="0"/>
                <a:cs typeface="Arial" panose="020B0604020202020204" pitchFamily="34" charset="0"/>
              </a:rPr>
              <a:t>Scenario 1: </a:t>
            </a:r>
            <a:r>
              <a:rPr lang="en-GB" sz="1200" dirty="0" smtClean="0"/>
              <a:t>Claire </a:t>
            </a:r>
            <a:r>
              <a:rPr lang="en-GB" sz="1200" dirty="0"/>
              <a:t>is in her mid-30s, and has received fertility treatment to help get pregnant, but she has learned that her baby will be born with a serious medical condition and doesn’t know what to do. What advice would you give her</a:t>
            </a:r>
            <a:r>
              <a:rPr lang="en-GB" sz="1200" dirty="0" smtClean="0"/>
              <a:t>?  </a:t>
            </a:r>
            <a:r>
              <a:rPr lang="en-GB" sz="1200" i="1" dirty="0" smtClean="0"/>
              <a:t>A) If she wanted to have the baby</a:t>
            </a:r>
            <a:endParaRPr lang="en-IE" sz="1200" i="1" dirty="0">
              <a:latin typeface="Arial" panose="020B0604020202020204" pitchFamily="34" charset="0"/>
              <a:cs typeface="Arial" panose="020B0604020202020204" pitchFamily="34" charset="0"/>
            </a:endParaRPr>
          </a:p>
        </p:txBody>
      </p:sp>
      <p:sp>
        <p:nvSpPr>
          <p:cNvPr id="3" name="Rectangle 2"/>
          <p:cNvSpPr/>
          <p:nvPr/>
        </p:nvSpPr>
        <p:spPr>
          <a:xfrm>
            <a:off x="0" y="905720"/>
            <a:ext cx="8667345" cy="5940088"/>
          </a:xfrm>
          <a:prstGeom prst="rect">
            <a:avLst/>
          </a:prstGeom>
        </p:spPr>
        <p:txBody>
          <a:bodyPr wrap="square">
            <a:spAutoFit/>
          </a:bodyPr>
          <a:lstStyle/>
          <a:p>
            <a:r>
              <a:rPr lang="en-US" sz="1000" dirty="0"/>
              <a:t>Talk to the Doctors, friends, family, husband.  I would support her and try to get as much info as she can about the condition.</a:t>
            </a:r>
          </a:p>
          <a:p>
            <a:r>
              <a:rPr lang="en-US" sz="1000" dirty="0"/>
              <a:t>That’s great news, it mightn't be as bad you  thin, you would have great support.  Ill do all I can to help.</a:t>
            </a:r>
          </a:p>
          <a:p>
            <a:r>
              <a:rPr lang="en-US" sz="1000" dirty="0"/>
              <a:t>I'd say, I respect your choice and I know you have thought long and hard and I will be there for you.</a:t>
            </a:r>
          </a:p>
          <a:p>
            <a:r>
              <a:rPr lang="en-US" sz="1000" dirty="0"/>
              <a:t>Take time to reflect 'Love' comes in many ways, Seek support and knowledge on condition of child.</a:t>
            </a:r>
          </a:p>
          <a:p>
            <a:r>
              <a:rPr lang="en-US" sz="1000" dirty="0"/>
              <a:t>Rally family and friends.  Give all help needed.  Support for her.  Learn about tit - join groups associated with it.  Love is love.</a:t>
            </a:r>
          </a:p>
          <a:p>
            <a:r>
              <a:rPr lang="en-US" sz="1000" dirty="0"/>
              <a:t>Best of luck - amazing medical resources and successes in Ireland.  Baby will et best of care.  Love and prayers will work.  Often when baby is born not as bad as first thought.  Stay hopeful.</a:t>
            </a:r>
          </a:p>
          <a:p>
            <a:r>
              <a:rPr lang="en-US" sz="1000" dirty="0"/>
              <a:t>Support her in every way needed, talk through with her and discuss what kind of a life the baby would have how long would it live for, what amount of pain on a daily basis the child would be in - but in no way tell her what her decision should be.</a:t>
            </a:r>
          </a:p>
          <a:p>
            <a:r>
              <a:rPr lang="en-US" sz="1000" dirty="0"/>
              <a:t>That she is very brave and that she will get lots of support but she should be aware that the baby may not survive.</a:t>
            </a:r>
          </a:p>
          <a:p>
            <a:r>
              <a:rPr lang="en-US" sz="1000" dirty="0"/>
              <a:t>It is entirely her decision, to consider all of her options before making a decision that she cannot undo.  Having invested so much money and exhausting all of the options that she should go ahead with it.</a:t>
            </a:r>
          </a:p>
          <a:p>
            <a:r>
              <a:rPr lang="en-US" sz="1000" dirty="0"/>
              <a:t>I would say  - you have come so far, there are a number of supports out there and you can do this.</a:t>
            </a:r>
          </a:p>
          <a:p>
            <a:r>
              <a:rPr lang="en-US" sz="1000" dirty="0"/>
              <a:t>She has wanted this to the point of paying to have the child. One child is a blessing, no matter what the condition</a:t>
            </a:r>
          </a:p>
          <a:p>
            <a:r>
              <a:rPr lang="en-US" sz="1000" dirty="0"/>
              <a:t>And you should give that baby the happiest life.</a:t>
            </a:r>
          </a:p>
          <a:p>
            <a:r>
              <a:rPr lang="en-US" sz="1000" dirty="0"/>
              <a:t>I would agree with her keeping the baby and ensure baby got necessary care.</a:t>
            </a:r>
          </a:p>
          <a:p>
            <a:r>
              <a:rPr lang="en-US" sz="1000" dirty="0"/>
              <a:t>Have the baby - congratulations.</a:t>
            </a:r>
          </a:p>
          <a:p>
            <a:r>
              <a:rPr lang="en-US" sz="1000" dirty="0"/>
              <a:t>Clare desperately wants to be a mother considering she got fertility treatment. She should have baby, as being a mother includes looking after child during the good days and bad.</a:t>
            </a:r>
          </a:p>
          <a:p>
            <a:r>
              <a:rPr lang="en-US" sz="1000" dirty="0"/>
              <a:t>I would support her - a child is a child regardless of medical conditions - you have a responsibility to the child.</a:t>
            </a:r>
          </a:p>
          <a:p>
            <a:r>
              <a:rPr lang="en-US" sz="1000" dirty="0"/>
              <a:t>To be sure about her decision and be ready with good support. To consult with her family as they will have to deal with the situation also.</a:t>
            </a:r>
          </a:p>
          <a:p>
            <a:r>
              <a:rPr lang="en-US" sz="1000" dirty="0"/>
              <a:t>Have the baby, love the baby.</a:t>
            </a:r>
          </a:p>
          <a:p>
            <a:r>
              <a:rPr lang="en-US" sz="1000" dirty="0"/>
              <a:t>To keep strong - there is plenty of support services in this country to support the baby.</a:t>
            </a:r>
          </a:p>
          <a:p>
            <a:r>
              <a:rPr lang="en-US" sz="1000" dirty="0"/>
              <a:t>I would support her decision as it's something she wants, just because its not perfect doesn't mean it won't make her happy.</a:t>
            </a:r>
          </a:p>
          <a:p>
            <a:r>
              <a:rPr lang="en-US" sz="1000" dirty="0"/>
              <a:t>Doctors can do great things nowadays and there may be a way for  the baby to live a relatively good life.</a:t>
            </a:r>
          </a:p>
          <a:p>
            <a:r>
              <a:rPr lang="en-US" sz="1000" dirty="0"/>
              <a:t>If you want the baby be prepared to be ready with what comes with it e.g. hospital … care for the whole of child. Would you like to put you child through all the hardship of sickness.</a:t>
            </a:r>
          </a:p>
          <a:p>
            <a:r>
              <a:rPr lang="en-US" sz="1000" dirty="0"/>
              <a:t>I would advise her to have the baby, every baby is entitled to life but at the end of the day.</a:t>
            </a:r>
          </a:p>
          <a:p>
            <a:r>
              <a:rPr lang="en-US" sz="1000" dirty="0"/>
              <a:t>That if she want to a baby that the child will be sick  and to  remember that and will always have the problem.</a:t>
            </a:r>
          </a:p>
          <a:p>
            <a:r>
              <a:rPr lang="en-US" sz="1000" dirty="0"/>
              <a:t>Have the baby.</a:t>
            </a:r>
          </a:p>
          <a:p>
            <a:r>
              <a:rPr lang="en-US" sz="1000" dirty="0"/>
              <a:t>Go ahead with the pregnancy, there is lots of help out there after the birth of your child, lots of support groups etc.</a:t>
            </a:r>
          </a:p>
          <a:p>
            <a:r>
              <a:rPr lang="en-US" sz="1000" dirty="0"/>
              <a:t>I think she should be allowed to have baby when there is help there for her.</a:t>
            </a:r>
          </a:p>
          <a:p>
            <a:r>
              <a:rPr lang="en-US" sz="1000" dirty="0"/>
              <a:t>Not to have it.</a:t>
            </a:r>
          </a:p>
          <a:p>
            <a:r>
              <a:rPr lang="en-US" sz="1000" dirty="0"/>
              <a:t>Don't have the baby.</a:t>
            </a:r>
          </a:p>
          <a:p>
            <a:r>
              <a:rPr lang="en-US" sz="1000" dirty="0"/>
              <a:t>It would be totally up to herself, hard to call, probably have an abortion.</a:t>
            </a:r>
          </a:p>
          <a:p>
            <a:r>
              <a:rPr lang="en-US" sz="1000" dirty="0"/>
              <a:t>Encourage her to have the baby.</a:t>
            </a:r>
          </a:p>
          <a:p>
            <a:r>
              <a:rPr lang="en-US" sz="1000" dirty="0"/>
              <a:t>I will support you through all pregnant period in every way.</a:t>
            </a:r>
          </a:p>
        </p:txBody>
      </p:sp>
    </p:spTree>
    <p:extLst>
      <p:ext uri="{BB962C8B-B14F-4D97-AF65-F5344CB8AC3E}">
        <p14:creationId xmlns:p14="http://schemas.microsoft.com/office/powerpoint/2010/main" val="45755494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4440238" y="6413500"/>
            <a:ext cx="449262" cy="411163"/>
          </a:xfrm>
          <a:prstGeom prst="rect">
            <a:avLst/>
          </a:prstGeom>
          <a:solidFill>
            <a:schemeClr val="bg1"/>
          </a:solidFill>
          <a:ln w="9525">
            <a:solidFill>
              <a:schemeClr val="bg1"/>
            </a:solidFill>
            <a:round/>
            <a:headEnd/>
            <a:tailEnd/>
          </a:ln>
        </p:spPr>
        <p:txBody>
          <a:bodyPr>
            <a:prstTxWarp prst="textNoShape">
              <a:avLst/>
            </a:prstTxWarp>
          </a:bodyPr>
          <a:lstStyle/>
          <a:p>
            <a:pPr algn="ctr"/>
            <a:endParaRPr lang="en-US" sz="1800"/>
          </a:p>
        </p:txBody>
      </p:sp>
      <p:sp>
        <p:nvSpPr>
          <p:cNvPr id="6" name="TextBox 5"/>
          <p:cNvSpPr txBox="1"/>
          <p:nvPr/>
        </p:nvSpPr>
        <p:spPr>
          <a:xfrm>
            <a:off x="3319153" y="1919694"/>
            <a:ext cx="184666" cy="830997"/>
          </a:xfrm>
          <a:prstGeom prst="rect">
            <a:avLst/>
          </a:prstGeom>
          <a:solidFill>
            <a:schemeClr val="bg1">
              <a:alpha val="50000"/>
            </a:schemeClr>
          </a:solidFill>
        </p:spPr>
        <p:txBody>
          <a:bodyPr wrap="none" rtlCol="0">
            <a:spAutoFit/>
          </a:bodyPr>
          <a:lstStyle/>
          <a:p>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bwMode="auto">
          <a:xfrm>
            <a:off x="7339584" y="6022848"/>
            <a:ext cx="1792224" cy="822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 name="Picture 6" descr="amarach logo rgb1.jpg"/>
          <p:cNvPicPr>
            <a:picLocks noChangeAspect="1"/>
          </p:cNvPicPr>
          <p:nvPr/>
        </p:nvPicPr>
        <p:blipFill>
          <a:blip r:embed="rId3" cstate="print"/>
          <a:stretch>
            <a:fillRect/>
          </a:stretch>
        </p:blipFill>
        <p:spPr>
          <a:xfrm>
            <a:off x="7287064" y="0"/>
            <a:ext cx="1856935" cy="1192652"/>
          </a:xfrm>
          <a:prstGeom prst="rect">
            <a:avLst/>
          </a:prstGeom>
        </p:spPr>
      </p:pic>
      <p:sp>
        <p:nvSpPr>
          <p:cNvPr id="10" name="Rectangle 9"/>
          <p:cNvSpPr/>
          <p:nvPr/>
        </p:nvSpPr>
        <p:spPr>
          <a:xfrm>
            <a:off x="0" y="212526"/>
            <a:ext cx="7287064" cy="646331"/>
          </a:xfrm>
          <a:prstGeom prst="rect">
            <a:avLst/>
          </a:prstGeom>
        </p:spPr>
        <p:txBody>
          <a:bodyPr wrap="square">
            <a:spAutoFit/>
          </a:bodyPr>
          <a:lstStyle/>
          <a:p>
            <a:r>
              <a:rPr lang="en-IE" sz="1200" b="1" dirty="0" smtClean="0">
                <a:solidFill>
                  <a:srgbClr val="000000"/>
                </a:solidFill>
                <a:latin typeface="Arial" panose="020B0604020202020204" pitchFamily="34" charset="0"/>
                <a:cs typeface="Arial" panose="020B0604020202020204" pitchFamily="34" charset="0"/>
              </a:rPr>
              <a:t>Scenario 1: </a:t>
            </a:r>
            <a:r>
              <a:rPr lang="en-GB" sz="1200" dirty="0" smtClean="0"/>
              <a:t>Claire </a:t>
            </a:r>
            <a:r>
              <a:rPr lang="en-GB" sz="1200" dirty="0"/>
              <a:t>is in her mid-30s, and has received fertility treatment to help get pregnant, but she has learned that her baby will be born with a serious medical condition and doesn’t know what to do. What advice would you give her</a:t>
            </a:r>
            <a:r>
              <a:rPr lang="en-GB" sz="1200" dirty="0" smtClean="0"/>
              <a:t>?  </a:t>
            </a:r>
            <a:r>
              <a:rPr lang="en-GB" sz="1200" i="1" dirty="0" smtClean="0"/>
              <a:t>B) If she didn’t wanted to have the baby</a:t>
            </a:r>
            <a:endParaRPr lang="en-IE" sz="1200" i="1" dirty="0">
              <a:latin typeface="Arial" panose="020B0604020202020204" pitchFamily="34" charset="0"/>
              <a:cs typeface="Arial" panose="020B0604020202020204" pitchFamily="34" charset="0"/>
            </a:endParaRPr>
          </a:p>
        </p:txBody>
      </p:sp>
      <p:sp>
        <p:nvSpPr>
          <p:cNvPr id="4" name="Rectangle 3"/>
          <p:cNvSpPr/>
          <p:nvPr/>
        </p:nvSpPr>
        <p:spPr>
          <a:xfrm>
            <a:off x="175097" y="1006090"/>
            <a:ext cx="8385243" cy="4708981"/>
          </a:xfrm>
          <a:prstGeom prst="rect">
            <a:avLst/>
          </a:prstGeom>
        </p:spPr>
        <p:txBody>
          <a:bodyPr wrap="square">
            <a:spAutoFit/>
          </a:bodyPr>
          <a:lstStyle/>
          <a:p>
            <a:r>
              <a:rPr lang="en-US" sz="1000" dirty="0"/>
              <a:t>I would totally support her.</a:t>
            </a:r>
          </a:p>
          <a:p>
            <a:r>
              <a:rPr lang="en-US" sz="1000" dirty="0"/>
              <a:t>Its terrible news, do what's best for you, think of your future, you might have to give up  your job/life etc.</a:t>
            </a:r>
          </a:p>
          <a:p>
            <a:r>
              <a:rPr lang="en-US" sz="1000" dirty="0"/>
              <a:t>Again, I'd say, I respect your choice it was not an easy decision, and will be there for you when you need me.</a:t>
            </a:r>
          </a:p>
          <a:p>
            <a:r>
              <a:rPr lang="en-US" sz="1000" dirty="0"/>
              <a:t>Seek options, counselling before making final choice - Accept your decision and move on.</a:t>
            </a:r>
          </a:p>
          <a:p>
            <a:r>
              <a:rPr lang="en-US" sz="1000" dirty="0" smtClean="0"/>
              <a:t>Are </a:t>
            </a:r>
            <a:r>
              <a:rPr lang="en-US" sz="1000" dirty="0"/>
              <a:t>you ready able for baby.  Don’t feel guilty about decision.  Not your fault.  Prepare for aftermath.</a:t>
            </a:r>
          </a:p>
          <a:p>
            <a:r>
              <a:rPr lang="en-US" sz="1000" dirty="0"/>
              <a:t>So sorry for you, not an easy decision.  The sorry and guilt will be heart-breaking for you, lack of support for mother IVF so difficult.</a:t>
            </a:r>
          </a:p>
          <a:p>
            <a:r>
              <a:rPr lang="en-US" sz="1000" dirty="0"/>
              <a:t>Again support her, tell her she's doing the right thing, make sure counselling is available.</a:t>
            </a:r>
          </a:p>
          <a:p>
            <a:r>
              <a:rPr lang="en-US" sz="1000" dirty="0"/>
              <a:t>I would understand this decision but she will have to live with this forever.</a:t>
            </a:r>
          </a:p>
          <a:p>
            <a:r>
              <a:rPr lang="en-US" sz="1000" dirty="0"/>
              <a:t>Entirely her decision and to seriously consider the life changing decision.</a:t>
            </a:r>
          </a:p>
          <a:p>
            <a:r>
              <a:rPr lang="en-US" sz="1000" dirty="0"/>
              <a:t>It is okay to not want to face this challenge. Would you consider adoption or an abortion?</a:t>
            </a:r>
          </a:p>
          <a:p>
            <a:r>
              <a:rPr lang="en-US" sz="1000" dirty="0"/>
              <a:t>Just because it's hard doesn't mean it will be impossible, the hard days will come but will make you all the more grateful for the good days.</a:t>
            </a:r>
          </a:p>
          <a:p>
            <a:r>
              <a:rPr lang="en-US" sz="1000" dirty="0"/>
              <a:t>If she felt it would be too difficult - I would allow her to make her own choice in this case -Medical condition.</a:t>
            </a:r>
          </a:p>
          <a:p>
            <a:r>
              <a:rPr lang="en-US" sz="1000" dirty="0"/>
              <a:t>I would also give reasons to keep the baby despite medical condition. It also depends on the live span of baby due to medical condition.</a:t>
            </a:r>
          </a:p>
          <a:p>
            <a:r>
              <a:rPr lang="en-US" sz="1000" dirty="0"/>
              <a:t>Don't have it, if you do not think you can handle it. I'm sure you’ve thought about it so much, I know it is a difficult decision.</a:t>
            </a:r>
          </a:p>
          <a:p>
            <a:r>
              <a:rPr lang="en-US" sz="1000" dirty="0"/>
              <a:t>Clare should reconsider as a medical fault should not stave her off being a mother.</a:t>
            </a:r>
          </a:p>
          <a:p>
            <a:r>
              <a:rPr lang="en-US" sz="1000" dirty="0"/>
              <a:t>The child has a right.</a:t>
            </a:r>
          </a:p>
          <a:p>
            <a:r>
              <a:rPr lang="en-US" sz="1000" dirty="0"/>
              <a:t>I would support her decision and ensure she has the right advice …</a:t>
            </a:r>
          </a:p>
          <a:p>
            <a:r>
              <a:rPr lang="en-US" sz="1000" dirty="0" smtClean="0"/>
              <a:t>It </a:t>
            </a:r>
            <a:r>
              <a:rPr lang="en-US" sz="1000" dirty="0"/>
              <a:t>would be her choice - I would support her - To talk it over with other family members.</a:t>
            </a:r>
          </a:p>
          <a:p>
            <a:r>
              <a:rPr lang="en-US" sz="1000" dirty="0"/>
              <a:t>Just to take serious time to consider the situation before making a decision she might regret for the rest of her life.</a:t>
            </a:r>
          </a:p>
          <a:p>
            <a:r>
              <a:rPr lang="en-US" sz="1000" dirty="0"/>
              <a:t>I'd repeat the above statement but support her in her decision if after all consideration its what she clear headedly wanted to do.</a:t>
            </a:r>
          </a:p>
          <a:p>
            <a:r>
              <a:rPr lang="en-US" sz="1000" dirty="0"/>
              <a:t>Maybe there could be a cure or new solution to the disease that the child has later in life.</a:t>
            </a:r>
          </a:p>
          <a:p>
            <a:r>
              <a:rPr lang="en-US" sz="1000" dirty="0"/>
              <a:t>I would support her as it is her decision but I would still give her my opinion of how the child is entitled to life.</a:t>
            </a:r>
          </a:p>
          <a:p>
            <a:r>
              <a:rPr lang="en-US" sz="1000" dirty="0"/>
              <a:t>That she has the option to go and adopt is she did not want to have one of her own.</a:t>
            </a:r>
          </a:p>
          <a:p>
            <a:r>
              <a:rPr lang="en-US" sz="1000" dirty="0"/>
              <a:t>Abortion - she is her own boss.</a:t>
            </a:r>
          </a:p>
          <a:p>
            <a:r>
              <a:rPr lang="en-US" sz="1000" dirty="0"/>
              <a:t>You are a brave courageous woman to go decide what you want.</a:t>
            </a:r>
          </a:p>
          <a:p>
            <a:r>
              <a:rPr lang="en-US" sz="1000" dirty="0"/>
              <a:t>I would disagree, she tried so hard to get pregnant and her family should stand by her.</a:t>
            </a:r>
          </a:p>
          <a:p>
            <a:r>
              <a:rPr lang="en-US" sz="1000" dirty="0"/>
              <a:t>Nothing.</a:t>
            </a:r>
          </a:p>
          <a:p>
            <a:r>
              <a:rPr lang="en-US" sz="1000" dirty="0"/>
              <a:t>Don't have the baby for health reasons.</a:t>
            </a:r>
          </a:p>
          <a:p>
            <a:r>
              <a:rPr lang="en-US" sz="1000" dirty="0" smtClean="0"/>
              <a:t>Talk </a:t>
            </a:r>
            <a:r>
              <a:rPr lang="en-US" sz="1000" dirty="0"/>
              <a:t>to her.</a:t>
            </a:r>
          </a:p>
          <a:p>
            <a:r>
              <a:rPr lang="en-US" sz="1000" dirty="0"/>
              <a:t>Please consider give you child to be every chance reward, will be good, you will see.</a:t>
            </a:r>
          </a:p>
        </p:txBody>
      </p:sp>
    </p:spTree>
    <p:extLst>
      <p:ext uri="{BB962C8B-B14F-4D97-AF65-F5344CB8AC3E}">
        <p14:creationId xmlns:p14="http://schemas.microsoft.com/office/powerpoint/2010/main" val="5669726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Current Attitudes – I </a:t>
            </a:r>
            <a:endParaRPr lang="en-IE" b="0" dirty="0">
              <a:ea typeface="ＭＳ Ｐゴシック"/>
            </a:endParaRPr>
          </a:p>
        </p:txBody>
      </p:sp>
      <p:sp>
        <p:nvSpPr>
          <p:cNvPr id="12291" name="TextBox 6"/>
          <p:cNvSpPr txBox="1">
            <a:spLocks noChangeArrowheads="1"/>
          </p:cNvSpPr>
          <p:nvPr/>
        </p:nvSpPr>
        <p:spPr bwMode="auto">
          <a:xfrm>
            <a:off x="3976100" y="1080927"/>
            <a:ext cx="4880224" cy="5909310"/>
          </a:xfrm>
          <a:prstGeom prst="rect">
            <a:avLst/>
          </a:prstGeom>
          <a:noFill/>
          <a:ln w="9525">
            <a:noFill/>
            <a:miter lim="800000"/>
            <a:headEnd/>
            <a:tailEnd/>
          </a:ln>
        </p:spPr>
        <p:txBody>
          <a:bodyPr wrap="square">
            <a:spAutoFit/>
          </a:bodyPr>
          <a:lstStyle/>
          <a:p>
            <a:pPr marL="266700" indent="-266700">
              <a:buBlip>
                <a:blip r:embed="rId3"/>
              </a:buBlip>
            </a:pPr>
            <a:r>
              <a:rPr lang="en-IE" dirty="0"/>
              <a:t>The debate about the 8</a:t>
            </a:r>
            <a:r>
              <a:rPr lang="en-IE" baseline="30000" dirty="0"/>
              <a:t>th</a:t>
            </a:r>
            <a:r>
              <a:rPr lang="en-IE" dirty="0"/>
              <a:t> Amendment was not an important issue for most people in the recent General Election.</a:t>
            </a:r>
          </a:p>
          <a:p>
            <a:pPr marL="266700" indent="-266700">
              <a:buBlip>
                <a:blip r:embed="rId3"/>
              </a:buBlip>
            </a:pPr>
            <a:endParaRPr lang="en-IE" dirty="0"/>
          </a:p>
          <a:p>
            <a:pPr marL="266700" indent="-266700">
              <a:buBlip>
                <a:blip r:embed="rId3"/>
              </a:buBlip>
            </a:pPr>
            <a:r>
              <a:rPr lang="en-IE" dirty="0"/>
              <a:t>It isn’t a topic people feel comfortable discussing nor compelled to discuss – most political priorities centre on jobs, the economy, housing etc.</a:t>
            </a:r>
          </a:p>
          <a:p>
            <a:pPr marL="266700" indent="-266700">
              <a:buBlip>
                <a:blip r:embed="rId3"/>
              </a:buBlip>
            </a:pPr>
            <a:endParaRPr lang="en-IE" dirty="0"/>
          </a:p>
          <a:p>
            <a:pPr marL="266700" indent="-266700">
              <a:buBlip>
                <a:blip r:embed="rId3"/>
              </a:buBlip>
            </a:pPr>
            <a:r>
              <a:rPr lang="en-IE" dirty="0"/>
              <a:t>Most people are simply unaware of what the 8</a:t>
            </a:r>
            <a:r>
              <a:rPr lang="en-IE" baseline="30000" dirty="0"/>
              <a:t>th</a:t>
            </a:r>
            <a:r>
              <a:rPr lang="en-IE" dirty="0"/>
              <a:t> Amendment states and what it means or intends, nor are they aware of prevailing medical practices and legal provisions in relation to medical interventions for pregnant women.</a:t>
            </a:r>
          </a:p>
          <a:p>
            <a:pPr marL="266700" indent="-266700">
              <a:buBlip>
                <a:blip r:embed="rId3"/>
              </a:buBlip>
            </a:pPr>
            <a:endParaRPr lang="en-IE" dirty="0"/>
          </a:p>
          <a:p>
            <a:pPr marL="266700" indent="-266700">
              <a:buBlip>
                <a:blip r:embed="rId3"/>
              </a:buBlip>
            </a:pPr>
            <a:r>
              <a:rPr lang="en-IE" dirty="0"/>
              <a:t>Most people (especially women) assume that Savita </a:t>
            </a:r>
            <a:r>
              <a:rPr lang="en-IE" dirty="0" err="1"/>
              <a:t>Halapannavar</a:t>
            </a:r>
            <a:r>
              <a:rPr lang="en-IE" dirty="0"/>
              <a:t> died because she was denied an abortion that would have saved her life.</a:t>
            </a:r>
          </a:p>
          <a:p>
            <a:endParaRPr lang="en-IE" dirty="0"/>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 name="Picture 3"/>
          <p:cNvPicPr>
            <a:picLocks noChangeAspect="1"/>
          </p:cNvPicPr>
          <p:nvPr/>
        </p:nvPicPr>
        <p:blipFill>
          <a:blip r:embed="rId4"/>
          <a:stretch>
            <a:fillRect/>
          </a:stretch>
        </p:blipFill>
        <p:spPr>
          <a:xfrm>
            <a:off x="460375" y="1910992"/>
            <a:ext cx="2995778" cy="3051426"/>
          </a:xfrm>
          <a:prstGeom prst="rect">
            <a:avLst/>
          </a:prstGeom>
          <a:effectLst>
            <a:softEdge rad="127000"/>
          </a:effectLst>
        </p:spPr>
      </p:pic>
    </p:spTree>
    <p:extLst>
      <p:ext uri="{BB962C8B-B14F-4D97-AF65-F5344CB8AC3E}">
        <p14:creationId xmlns:p14="http://schemas.microsoft.com/office/powerpoint/2010/main" val="2081592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4440238" y="6413500"/>
            <a:ext cx="449262" cy="411163"/>
          </a:xfrm>
          <a:prstGeom prst="rect">
            <a:avLst/>
          </a:prstGeom>
          <a:solidFill>
            <a:schemeClr val="bg1"/>
          </a:solidFill>
          <a:ln w="9525">
            <a:solidFill>
              <a:schemeClr val="bg1"/>
            </a:solidFill>
            <a:round/>
            <a:headEnd/>
            <a:tailEnd/>
          </a:ln>
        </p:spPr>
        <p:txBody>
          <a:bodyPr>
            <a:prstTxWarp prst="textNoShape">
              <a:avLst/>
            </a:prstTxWarp>
          </a:bodyPr>
          <a:lstStyle/>
          <a:p>
            <a:pPr algn="ctr"/>
            <a:endParaRPr lang="en-US" sz="1800"/>
          </a:p>
        </p:txBody>
      </p:sp>
      <p:sp>
        <p:nvSpPr>
          <p:cNvPr id="6" name="TextBox 5"/>
          <p:cNvSpPr txBox="1"/>
          <p:nvPr/>
        </p:nvSpPr>
        <p:spPr>
          <a:xfrm>
            <a:off x="3319153" y="1919694"/>
            <a:ext cx="184666" cy="830997"/>
          </a:xfrm>
          <a:prstGeom prst="rect">
            <a:avLst/>
          </a:prstGeom>
          <a:solidFill>
            <a:schemeClr val="bg1">
              <a:alpha val="50000"/>
            </a:schemeClr>
          </a:solidFill>
        </p:spPr>
        <p:txBody>
          <a:bodyPr wrap="none" rtlCol="0">
            <a:spAutoFit/>
          </a:bodyPr>
          <a:lstStyle/>
          <a:p>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bwMode="auto">
          <a:xfrm>
            <a:off x="7339584" y="6022848"/>
            <a:ext cx="1792224" cy="822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 name="Picture 6" descr="amarach logo rgb1.jpg"/>
          <p:cNvPicPr>
            <a:picLocks noChangeAspect="1"/>
          </p:cNvPicPr>
          <p:nvPr/>
        </p:nvPicPr>
        <p:blipFill>
          <a:blip r:embed="rId3" cstate="print"/>
          <a:stretch>
            <a:fillRect/>
          </a:stretch>
        </p:blipFill>
        <p:spPr>
          <a:xfrm>
            <a:off x="7287064" y="0"/>
            <a:ext cx="1856935" cy="1192652"/>
          </a:xfrm>
          <a:prstGeom prst="rect">
            <a:avLst/>
          </a:prstGeom>
        </p:spPr>
      </p:pic>
      <p:sp>
        <p:nvSpPr>
          <p:cNvPr id="10" name="Rectangle 9"/>
          <p:cNvSpPr/>
          <p:nvPr/>
        </p:nvSpPr>
        <p:spPr>
          <a:xfrm>
            <a:off x="0" y="501589"/>
            <a:ext cx="7287064" cy="646331"/>
          </a:xfrm>
          <a:prstGeom prst="rect">
            <a:avLst/>
          </a:prstGeom>
        </p:spPr>
        <p:txBody>
          <a:bodyPr wrap="square">
            <a:spAutoFit/>
          </a:bodyPr>
          <a:lstStyle/>
          <a:p>
            <a:r>
              <a:rPr lang="en-IE" sz="1200" b="1" dirty="0" smtClean="0">
                <a:solidFill>
                  <a:srgbClr val="000000"/>
                </a:solidFill>
                <a:latin typeface="Arial" panose="020B0604020202020204" pitchFamily="34" charset="0"/>
                <a:cs typeface="Arial" panose="020B0604020202020204" pitchFamily="34" charset="0"/>
              </a:rPr>
              <a:t>Scenario 2: </a:t>
            </a:r>
            <a:r>
              <a:rPr lang="en-GB" sz="1200" dirty="0"/>
              <a:t>Jane is in her late 30s and has two children already. She finds herself pregnant, worried about the cost of a third child and doesn’t know what to do. What advice would you give </a:t>
            </a:r>
            <a:r>
              <a:rPr lang="en-GB" sz="1200" dirty="0" smtClean="0"/>
              <a:t>her?  </a:t>
            </a:r>
            <a:br>
              <a:rPr lang="en-GB" sz="1200" dirty="0" smtClean="0"/>
            </a:br>
            <a:r>
              <a:rPr lang="en-GB" sz="1200" i="1" dirty="0" smtClean="0"/>
              <a:t>A) If she wanted to have the baby</a:t>
            </a:r>
            <a:endParaRPr lang="en-IE" sz="1200" i="1" dirty="0">
              <a:latin typeface="Arial" panose="020B0604020202020204" pitchFamily="34" charset="0"/>
              <a:cs typeface="Arial" panose="020B0604020202020204" pitchFamily="34" charset="0"/>
            </a:endParaRPr>
          </a:p>
        </p:txBody>
      </p:sp>
      <p:sp>
        <p:nvSpPr>
          <p:cNvPr id="4" name="Rectangle 3"/>
          <p:cNvSpPr/>
          <p:nvPr/>
        </p:nvSpPr>
        <p:spPr>
          <a:xfrm>
            <a:off x="116732" y="1405178"/>
            <a:ext cx="7441659" cy="4247317"/>
          </a:xfrm>
          <a:prstGeom prst="rect">
            <a:avLst/>
          </a:prstGeom>
        </p:spPr>
        <p:txBody>
          <a:bodyPr wrap="square">
            <a:spAutoFit/>
          </a:bodyPr>
          <a:lstStyle/>
          <a:p>
            <a:r>
              <a:rPr lang="en-US" sz="1000" dirty="0"/>
              <a:t>She knows best and has the experience to go forward with the pregnancy.  The prospect of a sibling for her children.</a:t>
            </a:r>
          </a:p>
          <a:p>
            <a:r>
              <a:rPr lang="en-US" sz="1000" dirty="0"/>
              <a:t>You will find the money, There are financial supports out there, you could cut back on various luxuries in preparation.</a:t>
            </a:r>
          </a:p>
          <a:p>
            <a:r>
              <a:rPr lang="en-US" sz="1000" dirty="0"/>
              <a:t>You managed with two, another will fit in easier, The hardest thing is adjusting to the first.  This time she knows what to expect and can plan accordingly.</a:t>
            </a:r>
          </a:p>
          <a:p>
            <a:r>
              <a:rPr lang="en-US" sz="1000" dirty="0"/>
              <a:t>You'll make it work.</a:t>
            </a:r>
          </a:p>
          <a:p>
            <a:r>
              <a:rPr lang="en-US" sz="1000" dirty="0"/>
              <a:t>I would say not to worry as there is always help/a way to look after baby. A healthy baby is more important than money.</a:t>
            </a:r>
          </a:p>
          <a:p>
            <a:r>
              <a:rPr lang="en-US" sz="1000" dirty="0"/>
              <a:t>Congrats! It will be hard work, but worth it I'm sure.</a:t>
            </a:r>
          </a:p>
          <a:p>
            <a:r>
              <a:rPr lang="en-US" sz="1000" dirty="0"/>
              <a:t>cost should not be any issue. Other aspects of life may suffer sacrifices but if she loves being a mother, they will make do.</a:t>
            </a:r>
          </a:p>
          <a:p>
            <a:r>
              <a:rPr lang="en-US" sz="1000" dirty="0"/>
              <a:t>Encourage her to speak to somebody about financial assistance - offer her financial support - ask her how she would feel about having a baby if money wasn't an obstacle.</a:t>
            </a:r>
          </a:p>
          <a:p>
            <a:r>
              <a:rPr lang="en-US" sz="1000" dirty="0"/>
              <a:t>To have the baby and seek help and advice from Government and other </a:t>
            </a:r>
            <a:r>
              <a:rPr lang="en-US" sz="1000" dirty="0" err="1"/>
              <a:t>organisations</a:t>
            </a:r>
            <a:r>
              <a:rPr lang="en-US" sz="1000" dirty="0"/>
              <a:t> who can help with the costs, also to consider adoption.</a:t>
            </a:r>
          </a:p>
          <a:p>
            <a:r>
              <a:rPr lang="en-US" sz="1000" dirty="0"/>
              <a:t>Suck it up and get on with it. The baby will being happiness and she won't be able to imagine life without baby when it is born.</a:t>
            </a:r>
          </a:p>
          <a:p>
            <a:r>
              <a:rPr lang="en-US" sz="1000" dirty="0"/>
              <a:t>She would have a lovely family ( 3 kids) Try to get support from family and friends - get support for services.</a:t>
            </a:r>
          </a:p>
          <a:p>
            <a:r>
              <a:rPr lang="en-US" sz="1000" dirty="0"/>
              <a:t>I think she should have the baby, money is not everything, she'll just have to adjust her lifestyle.</a:t>
            </a:r>
          </a:p>
          <a:p>
            <a:r>
              <a:rPr lang="en-US" sz="1000" dirty="0"/>
              <a:t>Cost of a baby isn't a huge deal. Things generally work out by themselves overtime.</a:t>
            </a:r>
          </a:p>
          <a:p>
            <a:r>
              <a:rPr lang="en-US" sz="1000" dirty="0"/>
              <a:t>Not to  worry about money, it doesn't matter in life's large scheme of things.</a:t>
            </a:r>
          </a:p>
          <a:p>
            <a:r>
              <a:rPr lang="en-US" sz="1000" dirty="0"/>
              <a:t>I would totally agree with her there is lots of support out there.</a:t>
            </a:r>
          </a:p>
          <a:p>
            <a:r>
              <a:rPr lang="en-US" sz="1000" dirty="0"/>
              <a:t>That there will always be help out there for a parent, friend etc.</a:t>
            </a:r>
          </a:p>
          <a:p>
            <a:r>
              <a:rPr lang="en-US" sz="1000" dirty="0"/>
              <a:t>Have the baby, baby has the right to live.</a:t>
            </a:r>
          </a:p>
          <a:p>
            <a:r>
              <a:rPr lang="en-US" sz="1000" dirty="0"/>
              <a:t>Go and have the baby, you will regret having an abortion.</a:t>
            </a:r>
          </a:p>
          <a:p>
            <a:r>
              <a:rPr lang="en-US" sz="1000" dirty="0"/>
              <a:t>Go ahead with the pregnancy.</a:t>
            </a:r>
          </a:p>
          <a:p>
            <a:r>
              <a:rPr lang="en-US" sz="1000" dirty="0" smtClean="0"/>
              <a:t>Have </a:t>
            </a:r>
            <a:r>
              <a:rPr lang="en-US" sz="1000" dirty="0"/>
              <a:t>the baby.</a:t>
            </a:r>
          </a:p>
          <a:p>
            <a:r>
              <a:rPr lang="en-US" sz="1000" dirty="0"/>
              <a:t>To have the baby, life is precious.</a:t>
            </a:r>
          </a:p>
          <a:p>
            <a:r>
              <a:rPr lang="en-US" sz="1000" dirty="0"/>
              <a:t>Have the baby because it will work out.</a:t>
            </a:r>
          </a:p>
          <a:p>
            <a:r>
              <a:rPr lang="en-US" sz="1000" dirty="0"/>
              <a:t>Jane, look where you can get support and help from family, friends.</a:t>
            </a:r>
          </a:p>
        </p:txBody>
      </p:sp>
    </p:spTree>
    <p:extLst>
      <p:ext uri="{BB962C8B-B14F-4D97-AF65-F5344CB8AC3E}">
        <p14:creationId xmlns:p14="http://schemas.microsoft.com/office/powerpoint/2010/main" val="105939909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4440238" y="6413500"/>
            <a:ext cx="449262" cy="411163"/>
          </a:xfrm>
          <a:prstGeom prst="rect">
            <a:avLst/>
          </a:prstGeom>
          <a:solidFill>
            <a:schemeClr val="bg1"/>
          </a:solidFill>
          <a:ln w="9525">
            <a:solidFill>
              <a:schemeClr val="bg1"/>
            </a:solidFill>
            <a:round/>
            <a:headEnd/>
            <a:tailEnd/>
          </a:ln>
        </p:spPr>
        <p:txBody>
          <a:bodyPr>
            <a:prstTxWarp prst="textNoShape">
              <a:avLst/>
            </a:prstTxWarp>
          </a:bodyPr>
          <a:lstStyle/>
          <a:p>
            <a:pPr algn="ctr"/>
            <a:endParaRPr lang="en-US" sz="1800"/>
          </a:p>
        </p:txBody>
      </p:sp>
      <p:sp>
        <p:nvSpPr>
          <p:cNvPr id="6" name="TextBox 5"/>
          <p:cNvSpPr txBox="1"/>
          <p:nvPr/>
        </p:nvSpPr>
        <p:spPr>
          <a:xfrm>
            <a:off x="3319153" y="1919694"/>
            <a:ext cx="184666" cy="830997"/>
          </a:xfrm>
          <a:prstGeom prst="rect">
            <a:avLst/>
          </a:prstGeom>
          <a:solidFill>
            <a:schemeClr val="bg1">
              <a:alpha val="50000"/>
            </a:schemeClr>
          </a:solidFill>
        </p:spPr>
        <p:txBody>
          <a:bodyPr wrap="none" rtlCol="0">
            <a:spAutoFit/>
          </a:bodyPr>
          <a:lstStyle/>
          <a:p>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bwMode="auto">
          <a:xfrm>
            <a:off x="7339584" y="6022848"/>
            <a:ext cx="1792224" cy="822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 name="Picture 6" descr="amarach logo rgb1.jpg"/>
          <p:cNvPicPr>
            <a:picLocks noChangeAspect="1"/>
          </p:cNvPicPr>
          <p:nvPr/>
        </p:nvPicPr>
        <p:blipFill>
          <a:blip r:embed="rId3" cstate="print"/>
          <a:stretch>
            <a:fillRect/>
          </a:stretch>
        </p:blipFill>
        <p:spPr>
          <a:xfrm>
            <a:off x="7287064" y="0"/>
            <a:ext cx="1856935" cy="1192652"/>
          </a:xfrm>
          <a:prstGeom prst="rect">
            <a:avLst/>
          </a:prstGeom>
        </p:spPr>
      </p:pic>
      <p:sp>
        <p:nvSpPr>
          <p:cNvPr id="10" name="Rectangle 9"/>
          <p:cNvSpPr/>
          <p:nvPr/>
        </p:nvSpPr>
        <p:spPr>
          <a:xfrm>
            <a:off x="0" y="546321"/>
            <a:ext cx="7287064" cy="646331"/>
          </a:xfrm>
          <a:prstGeom prst="rect">
            <a:avLst/>
          </a:prstGeom>
        </p:spPr>
        <p:txBody>
          <a:bodyPr wrap="square">
            <a:spAutoFit/>
          </a:bodyPr>
          <a:lstStyle/>
          <a:p>
            <a:r>
              <a:rPr lang="en-IE" sz="1200" b="1" dirty="0" smtClean="0">
                <a:solidFill>
                  <a:srgbClr val="000000"/>
                </a:solidFill>
                <a:latin typeface="Arial" panose="020B0604020202020204" pitchFamily="34" charset="0"/>
                <a:cs typeface="Arial" panose="020B0604020202020204" pitchFamily="34" charset="0"/>
              </a:rPr>
              <a:t>Scenario 2: </a:t>
            </a:r>
            <a:r>
              <a:rPr lang="en-GB" sz="1200" dirty="0"/>
              <a:t>Jane is in her late 30s and has two children already. She finds herself pregnant, worried about the cost of a third child and doesn’t know what to do. What advice would you give </a:t>
            </a:r>
            <a:r>
              <a:rPr lang="en-GB" sz="1200" dirty="0" smtClean="0"/>
              <a:t>her?  </a:t>
            </a:r>
            <a:br>
              <a:rPr lang="en-GB" sz="1200" dirty="0" smtClean="0"/>
            </a:br>
            <a:r>
              <a:rPr lang="en-GB" sz="1200" i="1" dirty="0" smtClean="0"/>
              <a:t>B) If she didn’t wanted to have the baby</a:t>
            </a:r>
            <a:endParaRPr lang="en-IE" sz="1200" i="1" dirty="0">
              <a:latin typeface="Arial" panose="020B0604020202020204" pitchFamily="34" charset="0"/>
              <a:cs typeface="Arial" panose="020B0604020202020204" pitchFamily="34" charset="0"/>
            </a:endParaRPr>
          </a:p>
        </p:txBody>
      </p:sp>
      <p:sp>
        <p:nvSpPr>
          <p:cNvPr id="2" name="Rectangle 1"/>
          <p:cNvSpPr/>
          <p:nvPr/>
        </p:nvSpPr>
        <p:spPr>
          <a:xfrm>
            <a:off x="408562" y="1512520"/>
            <a:ext cx="7213124" cy="3785652"/>
          </a:xfrm>
          <a:prstGeom prst="rect">
            <a:avLst/>
          </a:prstGeom>
        </p:spPr>
        <p:txBody>
          <a:bodyPr wrap="square">
            <a:spAutoFit/>
          </a:bodyPr>
          <a:lstStyle/>
          <a:p>
            <a:r>
              <a:rPr lang="en-US" sz="1000" dirty="0"/>
              <a:t>Its her decision but to seriously consider her options before she makes a decision that she may regret.</a:t>
            </a:r>
          </a:p>
          <a:p>
            <a:r>
              <a:rPr lang="en-US" sz="1000" dirty="0"/>
              <a:t>Would you be able to part with this baby? Give it up or have an abortion? If so they are your options, if not have a look at other  supports</a:t>
            </a:r>
          </a:p>
          <a:p>
            <a:r>
              <a:rPr lang="en-US" sz="1000" dirty="0"/>
              <a:t>Money is not a reason to get rid of a child that will be loved.</a:t>
            </a:r>
          </a:p>
          <a:p>
            <a:r>
              <a:rPr lang="en-US" sz="1000" dirty="0"/>
              <a:t>You cannot do that - not a legitimate reason to have an abortion.</a:t>
            </a:r>
          </a:p>
          <a:p>
            <a:r>
              <a:rPr lang="en-US" sz="1000" dirty="0"/>
              <a:t>I wouldn't agree with decision, there is no medical reason not to keep baby.</a:t>
            </a:r>
          </a:p>
          <a:p>
            <a:r>
              <a:rPr lang="en-US" sz="1000" dirty="0"/>
              <a:t>I'm sure you didn’t come to this decision lightly - do what you have to do.</a:t>
            </a:r>
          </a:p>
          <a:p>
            <a:r>
              <a:rPr lang="en-US" sz="1000" dirty="0"/>
              <a:t>Jen needs to consider her entire family and think about how this baby may affect them. However. This child could be worth so much more to then the  money saved not having it.</a:t>
            </a:r>
          </a:p>
          <a:p>
            <a:r>
              <a:rPr lang="en-US" sz="1000" dirty="0"/>
              <a:t>Convince her otherwise.</a:t>
            </a:r>
          </a:p>
          <a:p>
            <a:r>
              <a:rPr lang="en-US" sz="1000" dirty="0"/>
              <a:t>That she could consider adoption and if she can live with the decision</a:t>
            </a:r>
            <a:r>
              <a:rPr lang="en-US" sz="1000" dirty="0" smtClean="0"/>
              <a:t>.</a:t>
            </a:r>
            <a:endParaRPr lang="en-US" sz="1000" dirty="0"/>
          </a:p>
          <a:p>
            <a:r>
              <a:rPr lang="en-US" sz="1000" dirty="0"/>
              <a:t>She could put the child up for adoption - also maintain close contact with the child.</a:t>
            </a:r>
          </a:p>
          <a:p>
            <a:r>
              <a:rPr lang="en-US" sz="1000" dirty="0"/>
              <a:t>I think not to have it as a result of money would be the biggest mistake of her life.</a:t>
            </a:r>
          </a:p>
          <a:p>
            <a:r>
              <a:rPr lang="en-US" sz="1000" dirty="0"/>
              <a:t>I'd repeat the above statement - but support her decision if after all considerations that's what she wants.</a:t>
            </a:r>
          </a:p>
          <a:p>
            <a:r>
              <a:rPr lang="en-US" sz="1000" dirty="0"/>
              <a:t>That at end of day money isn't everything, the right to life outweighs this.</a:t>
            </a:r>
          </a:p>
          <a:p>
            <a:r>
              <a:rPr lang="en-US" sz="1000" dirty="0"/>
              <a:t>I would tell her to think long and hard about it, I would suggest adoption and I would tell her it was her own decision and I can't make up her mind for her.</a:t>
            </a:r>
          </a:p>
          <a:p>
            <a:r>
              <a:rPr lang="en-US" sz="1000" dirty="0"/>
              <a:t>To still have the baby, don't kill a living thing, it will all be ok</a:t>
            </a:r>
          </a:p>
          <a:p>
            <a:r>
              <a:rPr lang="en-US" sz="1000" dirty="0"/>
              <a:t>Have the baby and try save money on household bills etc. thing about going back to work.</a:t>
            </a:r>
          </a:p>
          <a:p>
            <a:r>
              <a:rPr lang="en-US" sz="1000" dirty="0"/>
              <a:t>That is your call and your business.</a:t>
            </a:r>
          </a:p>
          <a:p>
            <a:r>
              <a:rPr lang="en-US" sz="1000" dirty="0"/>
              <a:t>Money should not come in   … Never saw a child die of the hunger.</a:t>
            </a:r>
          </a:p>
          <a:p>
            <a:r>
              <a:rPr lang="en-US" sz="1000" dirty="0" smtClean="0"/>
              <a:t>I </a:t>
            </a:r>
            <a:r>
              <a:rPr lang="en-US" sz="1000" dirty="0"/>
              <a:t>would say good.</a:t>
            </a:r>
          </a:p>
          <a:p>
            <a:r>
              <a:rPr lang="en-US" sz="1000" dirty="0" smtClean="0"/>
              <a:t>Tell </a:t>
            </a:r>
            <a:r>
              <a:rPr lang="en-US" sz="1000" dirty="0"/>
              <a:t>her to have it, encourage her through it.</a:t>
            </a:r>
          </a:p>
          <a:p>
            <a:r>
              <a:rPr lang="en-US" sz="1000" dirty="0"/>
              <a:t>Consider others who cannot have children and give child option for life.</a:t>
            </a:r>
          </a:p>
        </p:txBody>
      </p:sp>
    </p:spTree>
    <p:extLst>
      <p:ext uri="{BB962C8B-B14F-4D97-AF65-F5344CB8AC3E}">
        <p14:creationId xmlns:p14="http://schemas.microsoft.com/office/powerpoint/2010/main" val="182259049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4440238" y="6413500"/>
            <a:ext cx="449262" cy="411163"/>
          </a:xfrm>
          <a:prstGeom prst="rect">
            <a:avLst/>
          </a:prstGeom>
          <a:solidFill>
            <a:schemeClr val="bg1"/>
          </a:solidFill>
          <a:ln w="9525">
            <a:solidFill>
              <a:schemeClr val="bg1"/>
            </a:solidFill>
            <a:round/>
            <a:headEnd/>
            <a:tailEnd/>
          </a:ln>
        </p:spPr>
        <p:txBody>
          <a:bodyPr>
            <a:prstTxWarp prst="textNoShape">
              <a:avLst/>
            </a:prstTxWarp>
          </a:bodyPr>
          <a:lstStyle/>
          <a:p>
            <a:pPr algn="ctr"/>
            <a:endParaRPr lang="en-US" sz="1800"/>
          </a:p>
        </p:txBody>
      </p:sp>
      <p:sp>
        <p:nvSpPr>
          <p:cNvPr id="6" name="TextBox 5"/>
          <p:cNvSpPr txBox="1"/>
          <p:nvPr/>
        </p:nvSpPr>
        <p:spPr>
          <a:xfrm>
            <a:off x="3319153" y="1919694"/>
            <a:ext cx="184666" cy="830997"/>
          </a:xfrm>
          <a:prstGeom prst="rect">
            <a:avLst/>
          </a:prstGeom>
          <a:solidFill>
            <a:schemeClr val="bg1">
              <a:alpha val="50000"/>
            </a:schemeClr>
          </a:solidFill>
        </p:spPr>
        <p:txBody>
          <a:bodyPr wrap="none" rtlCol="0">
            <a:spAutoFit/>
          </a:bodyPr>
          <a:lstStyle/>
          <a:p>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bwMode="auto">
          <a:xfrm>
            <a:off x="7339584" y="6022848"/>
            <a:ext cx="1792224" cy="822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 name="Picture 6" descr="amarach logo rgb1.jpg"/>
          <p:cNvPicPr>
            <a:picLocks noChangeAspect="1"/>
          </p:cNvPicPr>
          <p:nvPr/>
        </p:nvPicPr>
        <p:blipFill>
          <a:blip r:embed="rId3" cstate="print"/>
          <a:stretch>
            <a:fillRect/>
          </a:stretch>
        </p:blipFill>
        <p:spPr>
          <a:xfrm>
            <a:off x="7287064" y="0"/>
            <a:ext cx="1856935" cy="1192652"/>
          </a:xfrm>
          <a:prstGeom prst="rect">
            <a:avLst/>
          </a:prstGeom>
        </p:spPr>
      </p:pic>
      <p:sp>
        <p:nvSpPr>
          <p:cNvPr id="10" name="Rectangle 9"/>
          <p:cNvSpPr/>
          <p:nvPr/>
        </p:nvSpPr>
        <p:spPr>
          <a:xfrm>
            <a:off x="0" y="212526"/>
            <a:ext cx="7287064" cy="646331"/>
          </a:xfrm>
          <a:prstGeom prst="rect">
            <a:avLst/>
          </a:prstGeom>
        </p:spPr>
        <p:txBody>
          <a:bodyPr wrap="square">
            <a:spAutoFit/>
          </a:bodyPr>
          <a:lstStyle/>
          <a:p>
            <a:r>
              <a:rPr lang="en-IE" sz="1200" b="1" dirty="0" smtClean="0">
                <a:solidFill>
                  <a:srgbClr val="000000"/>
                </a:solidFill>
                <a:latin typeface="Arial" panose="020B0604020202020204" pitchFamily="34" charset="0"/>
                <a:cs typeface="Arial" panose="020B0604020202020204" pitchFamily="34" charset="0"/>
              </a:rPr>
              <a:t>Scenario 3: </a:t>
            </a:r>
            <a:r>
              <a:rPr lang="en-GB" sz="1200" dirty="0"/>
              <a:t>Sarah is in her mid-20s, not married but in a long term relationship. She finds herself pregnant, worried about her partner’s reaction and doesn’t know what to do. What advice would you give </a:t>
            </a:r>
            <a:r>
              <a:rPr lang="en-GB" sz="1200" dirty="0" smtClean="0"/>
              <a:t>her?  </a:t>
            </a:r>
            <a:r>
              <a:rPr lang="en-GB" sz="1200" i="1" dirty="0" smtClean="0"/>
              <a:t>A) If she wanted to have the baby</a:t>
            </a:r>
            <a:endParaRPr lang="en-IE" sz="1200" i="1" dirty="0">
              <a:latin typeface="Arial" panose="020B0604020202020204" pitchFamily="34" charset="0"/>
              <a:cs typeface="Arial" panose="020B0604020202020204" pitchFamily="34" charset="0"/>
            </a:endParaRPr>
          </a:p>
        </p:txBody>
      </p:sp>
      <p:sp>
        <p:nvSpPr>
          <p:cNvPr id="2" name="Rectangle 1"/>
          <p:cNvSpPr/>
          <p:nvPr/>
        </p:nvSpPr>
        <p:spPr>
          <a:xfrm>
            <a:off x="335428" y="1268872"/>
            <a:ext cx="8209620" cy="5478423"/>
          </a:xfrm>
          <a:prstGeom prst="rect">
            <a:avLst/>
          </a:prstGeom>
        </p:spPr>
        <p:txBody>
          <a:bodyPr wrap="square">
            <a:spAutoFit/>
          </a:bodyPr>
          <a:lstStyle/>
          <a:p>
            <a:r>
              <a:rPr lang="en-US" sz="1000" dirty="0"/>
              <a:t>Talk to her partner about this he may love the idea he also has a choice.  I would listen to her but also respect her choice.</a:t>
            </a:r>
          </a:p>
          <a:p>
            <a:r>
              <a:rPr lang="en-US" sz="1000" dirty="0"/>
              <a:t>Have the baby, your in a great position, there is great support out there, you are very well secured.</a:t>
            </a:r>
          </a:p>
          <a:p>
            <a:r>
              <a:rPr lang="en-US" sz="1000" dirty="0"/>
              <a:t>I'd tell her to talk to her partner and listen to his views, and also she should take both into consideration and not to worry and enjoy the wonderful news, and all will work out.</a:t>
            </a:r>
          </a:p>
          <a:p>
            <a:r>
              <a:rPr lang="en-US" sz="1000" dirty="0"/>
              <a:t>Consult with partner, it's a share decision, is there enough 'Love' present?</a:t>
            </a:r>
          </a:p>
          <a:p>
            <a:r>
              <a:rPr lang="en-US" sz="1000" dirty="0"/>
              <a:t>Tell him - talk to him (if you want it keep it)</a:t>
            </a:r>
          </a:p>
          <a:p>
            <a:r>
              <a:rPr lang="en-US" sz="1000" dirty="0"/>
              <a:t>Speak to your family.  See if they will support your decision, can you live at home with your new born baby until, you find your feet.  Family support </a:t>
            </a:r>
            <a:r>
              <a:rPr lang="en-US" sz="1000" dirty="0" err="1"/>
              <a:t>n.b.</a:t>
            </a:r>
            <a:r>
              <a:rPr lang="en-US" sz="1000" dirty="0"/>
              <a:t> if father not happy with news.</a:t>
            </a:r>
          </a:p>
          <a:p>
            <a:r>
              <a:rPr lang="en-US" sz="1000" dirty="0"/>
              <a:t>Make sure she talks to her partner and let them discuss the situation.</a:t>
            </a:r>
          </a:p>
          <a:p>
            <a:r>
              <a:rPr lang="en-US" sz="1000" dirty="0"/>
              <a:t>Yes she should have the baby.  If the partner is not happy about it then she shouldn’t be with him!</a:t>
            </a:r>
          </a:p>
          <a:p>
            <a:r>
              <a:rPr lang="en-US" sz="1000" dirty="0"/>
              <a:t>Talk to your partner before deciding is it good timing for them</a:t>
            </a:r>
          </a:p>
          <a:p>
            <a:r>
              <a:rPr lang="en-US" sz="1000" dirty="0"/>
              <a:t>If he does not support you, you have options you can do it and there are ways to make it work.</a:t>
            </a:r>
          </a:p>
          <a:p>
            <a:r>
              <a:rPr lang="en-US" sz="1000" dirty="0"/>
              <a:t>If they have lasted this long a baby shouldn't change his feelings to you. The baby will have at least two people who loves it.</a:t>
            </a:r>
          </a:p>
          <a:p>
            <a:r>
              <a:rPr lang="en-US" sz="1000" dirty="0"/>
              <a:t>Tell partner, everything will be ok, family to support her.</a:t>
            </a:r>
          </a:p>
          <a:p>
            <a:r>
              <a:rPr lang="en-US" sz="1000" dirty="0"/>
              <a:t>I would agree with her decision to have the baby.  One doesn't have to be married or have a partner to raise a great child.</a:t>
            </a:r>
          </a:p>
          <a:p>
            <a:r>
              <a:rPr lang="en-US" sz="1000" dirty="0"/>
              <a:t>Tell him.</a:t>
            </a:r>
          </a:p>
          <a:p>
            <a:r>
              <a:rPr lang="en-US" sz="1000" dirty="0"/>
              <a:t>Have the baby, if your partner is a good person he will support you. If not then there is plenty of support without him.</a:t>
            </a:r>
          </a:p>
          <a:p>
            <a:r>
              <a:rPr lang="en-US" sz="1000" dirty="0"/>
              <a:t>Listen to her point of view and encourage her to speak to her partner sooner rather than later - highlight the benefits e.g. relief of telling him.</a:t>
            </a:r>
          </a:p>
          <a:p>
            <a:r>
              <a:rPr lang="en-US" sz="1000" dirty="0"/>
              <a:t>To talk to her partner as he may be happy and surprise her.</a:t>
            </a:r>
          </a:p>
          <a:p>
            <a:r>
              <a:rPr lang="en-US" sz="1000" dirty="0"/>
              <a:t>Speak to partner, he will understand.</a:t>
            </a:r>
          </a:p>
          <a:p>
            <a:r>
              <a:rPr lang="en-US" sz="1000" dirty="0"/>
              <a:t>It would change her life for the better - it could make the relationship between her boyfriend all the more stronger.</a:t>
            </a:r>
          </a:p>
          <a:p>
            <a:r>
              <a:rPr lang="en-US" sz="1000" dirty="0"/>
              <a:t>Talk to her partner, he could want a child and it could be the best decision ever.</a:t>
            </a:r>
          </a:p>
          <a:p>
            <a:r>
              <a:rPr lang="en-US" sz="1000" dirty="0"/>
              <a:t>Discuss with partner, but at the end of day, your decision is final.</a:t>
            </a:r>
          </a:p>
          <a:p>
            <a:r>
              <a:rPr lang="en-US" sz="1000" dirty="0"/>
              <a:t>Happy the baby, a person relation shouldn't matter, in long term you will be happier.</a:t>
            </a:r>
          </a:p>
          <a:p>
            <a:r>
              <a:rPr lang="en-US" sz="1000" dirty="0"/>
              <a:t>I would agree with her of course, she should have the baby.</a:t>
            </a:r>
          </a:p>
          <a:p>
            <a:r>
              <a:rPr lang="en-US" sz="1000" dirty="0"/>
              <a:t>To sit down and talk to him and tell him he needs to know.</a:t>
            </a:r>
          </a:p>
          <a:p>
            <a:r>
              <a:rPr lang="en-US" sz="1000" dirty="0"/>
              <a:t>Have the baby.</a:t>
            </a:r>
          </a:p>
          <a:p>
            <a:r>
              <a:rPr lang="en-US" sz="1000" dirty="0"/>
              <a:t>Tell your partner that you are pregnant, he will come around to the idea.</a:t>
            </a:r>
          </a:p>
          <a:p>
            <a:r>
              <a:rPr lang="en-US" sz="1000" dirty="0"/>
              <a:t>Go ahead with the pregnancy</a:t>
            </a:r>
          </a:p>
          <a:p>
            <a:r>
              <a:rPr lang="en-US" sz="1000" dirty="0"/>
              <a:t>Have the baby.</a:t>
            </a:r>
          </a:p>
          <a:p>
            <a:r>
              <a:rPr lang="en-US" sz="1000" dirty="0"/>
              <a:t>Have the baby.</a:t>
            </a:r>
          </a:p>
          <a:p>
            <a:r>
              <a:rPr lang="en-US" sz="1000" dirty="0"/>
              <a:t>Have the baby, don't mind the partner.</a:t>
            </a:r>
          </a:p>
          <a:p>
            <a:r>
              <a:rPr lang="en-US" sz="1000" dirty="0"/>
              <a:t>Talk to partner, and it will work out.</a:t>
            </a:r>
          </a:p>
          <a:p>
            <a:r>
              <a:rPr lang="en-US" sz="1000" dirty="0"/>
              <a:t>Sarah, be open, honest you will be surprised at support you will get.</a:t>
            </a:r>
          </a:p>
        </p:txBody>
      </p:sp>
    </p:spTree>
    <p:extLst>
      <p:ext uri="{BB962C8B-B14F-4D97-AF65-F5344CB8AC3E}">
        <p14:creationId xmlns:p14="http://schemas.microsoft.com/office/powerpoint/2010/main" val="12213700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4440238" y="6413500"/>
            <a:ext cx="449262" cy="411163"/>
          </a:xfrm>
          <a:prstGeom prst="rect">
            <a:avLst/>
          </a:prstGeom>
          <a:solidFill>
            <a:schemeClr val="bg1"/>
          </a:solidFill>
          <a:ln w="9525">
            <a:solidFill>
              <a:schemeClr val="bg1"/>
            </a:solidFill>
            <a:round/>
            <a:headEnd/>
            <a:tailEnd/>
          </a:ln>
        </p:spPr>
        <p:txBody>
          <a:bodyPr>
            <a:prstTxWarp prst="textNoShape">
              <a:avLst/>
            </a:prstTxWarp>
          </a:bodyPr>
          <a:lstStyle/>
          <a:p>
            <a:pPr algn="ctr"/>
            <a:endParaRPr lang="en-US" sz="1800"/>
          </a:p>
        </p:txBody>
      </p:sp>
      <p:sp>
        <p:nvSpPr>
          <p:cNvPr id="6" name="TextBox 5"/>
          <p:cNvSpPr txBox="1"/>
          <p:nvPr/>
        </p:nvSpPr>
        <p:spPr>
          <a:xfrm>
            <a:off x="3319153" y="1919694"/>
            <a:ext cx="184666" cy="830997"/>
          </a:xfrm>
          <a:prstGeom prst="rect">
            <a:avLst/>
          </a:prstGeom>
          <a:solidFill>
            <a:schemeClr val="bg1">
              <a:alpha val="50000"/>
            </a:schemeClr>
          </a:solidFill>
        </p:spPr>
        <p:txBody>
          <a:bodyPr wrap="none" rtlCol="0">
            <a:spAutoFit/>
          </a:bodyPr>
          <a:lstStyle/>
          <a:p>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bwMode="auto">
          <a:xfrm>
            <a:off x="7339584" y="6022848"/>
            <a:ext cx="1792224" cy="822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 name="Picture 6" descr="amarach logo rgb1.jpg"/>
          <p:cNvPicPr>
            <a:picLocks noChangeAspect="1"/>
          </p:cNvPicPr>
          <p:nvPr/>
        </p:nvPicPr>
        <p:blipFill>
          <a:blip r:embed="rId3" cstate="print"/>
          <a:stretch>
            <a:fillRect/>
          </a:stretch>
        </p:blipFill>
        <p:spPr>
          <a:xfrm>
            <a:off x="7287064" y="0"/>
            <a:ext cx="1856935" cy="1192652"/>
          </a:xfrm>
          <a:prstGeom prst="rect">
            <a:avLst/>
          </a:prstGeom>
        </p:spPr>
      </p:pic>
      <p:sp>
        <p:nvSpPr>
          <p:cNvPr id="10" name="Rectangle 9"/>
          <p:cNvSpPr/>
          <p:nvPr/>
        </p:nvSpPr>
        <p:spPr>
          <a:xfrm>
            <a:off x="0" y="212526"/>
            <a:ext cx="7287064" cy="646331"/>
          </a:xfrm>
          <a:prstGeom prst="rect">
            <a:avLst/>
          </a:prstGeom>
        </p:spPr>
        <p:txBody>
          <a:bodyPr wrap="square">
            <a:spAutoFit/>
          </a:bodyPr>
          <a:lstStyle/>
          <a:p>
            <a:r>
              <a:rPr lang="en-IE" sz="1200" b="1" dirty="0" smtClean="0">
                <a:solidFill>
                  <a:srgbClr val="000000"/>
                </a:solidFill>
                <a:latin typeface="Arial" panose="020B0604020202020204" pitchFamily="34" charset="0"/>
                <a:cs typeface="Arial" panose="020B0604020202020204" pitchFamily="34" charset="0"/>
              </a:rPr>
              <a:t>Scenario 3: </a:t>
            </a:r>
            <a:r>
              <a:rPr lang="en-GB" sz="1200" dirty="0"/>
              <a:t>Sarah is in her mid-20s, not married but in a long term relationship. She finds herself pregnant, worried about her partner’s reaction and doesn’t know what to do. What advice would you give </a:t>
            </a:r>
            <a:r>
              <a:rPr lang="en-GB" sz="1200" dirty="0" smtClean="0"/>
              <a:t>her?  </a:t>
            </a:r>
            <a:r>
              <a:rPr lang="en-GB" sz="1200" i="1" dirty="0" smtClean="0"/>
              <a:t>B) If she didn’t wanted to have the baby</a:t>
            </a:r>
            <a:endParaRPr lang="en-IE" sz="1200" i="1" dirty="0">
              <a:latin typeface="Arial" panose="020B0604020202020204" pitchFamily="34" charset="0"/>
              <a:cs typeface="Arial" panose="020B0604020202020204" pitchFamily="34" charset="0"/>
            </a:endParaRPr>
          </a:p>
        </p:txBody>
      </p:sp>
      <p:sp>
        <p:nvSpPr>
          <p:cNvPr id="3" name="Rectangle 2"/>
          <p:cNvSpPr/>
          <p:nvPr/>
        </p:nvSpPr>
        <p:spPr>
          <a:xfrm>
            <a:off x="593387" y="1192652"/>
            <a:ext cx="7947498" cy="4555093"/>
          </a:xfrm>
          <a:prstGeom prst="rect">
            <a:avLst/>
          </a:prstGeom>
        </p:spPr>
        <p:txBody>
          <a:bodyPr wrap="square">
            <a:spAutoFit/>
          </a:bodyPr>
          <a:lstStyle/>
          <a:p>
            <a:endParaRPr lang="en-US" sz="1000" dirty="0"/>
          </a:p>
          <a:p>
            <a:r>
              <a:rPr lang="en-US" sz="1000" dirty="0"/>
              <a:t>It is very much your own decision, if you are not happy and really don’t want it.  I'm there to support you.</a:t>
            </a:r>
          </a:p>
          <a:p>
            <a:r>
              <a:rPr lang="en-US" sz="1000" dirty="0"/>
              <a:t>Think hard about her decision and discuss with partner.</a:t>
            </a:r>
          </a:p>
          <a:p>
            <a:r>
              <a:rPr lang="en-US" sz="1000" dirty="0"/>
              <a:t>If jointly they decide it's not for them - consider options - make sure you can 'accept' the choice you make, confidently support.</a:t>
            </a:r>
          </a:p>
          <a:p>
            <a:r>
              <a:rPr lang="en-US" sz="1000" dirty="0"/>
              <a:t>Explain to him how you feel.  Serious reasons for not having baby.  Not your fault if you feel this way.</a:t>
            </a:r>
          </a:p>
          <a:p>
            <a:r>
              <a:rPr lang="en-US" sz="1000" dirty="0"/>
              <a:t>Think carefully.  Contact positive options agency.  Offer emotional support. Whatever she decided offer to travel with her.</a:t>
            </a:r>
          </a:p>
          <a:p>
            <a:r>
              <a:rPr lang="en-US" sz="1000" dirty="0"/>
              <a:t>Support her and make sure she has thought this through.</a:t>
            </a:r>
          </a:p>
          <a:p>
            <a:r>
              <a:rPr lang="en-US" sz="1000" dirty="0"/>
              <a:t>Its her own choice but I think she should give it a chance.  She will resent her partner.</a:t>
            </a:r>
          </a:p>
          <a:p>
            <a:r>
              <a:rPr lang="en-US" sz="1000" dirty="0"/>
              <a:t>Talk to your partner before deciding.  It is a decision that you may regret, but if its right for the two of you then go for it.</a:t>
            </a:r>
          </a:p>
          <a:p>
            <a:r>
              <a:rPr lang="en-US" sz="1000" dirty="0"/>
              <a:t>Discuss it with partner, have to make a solid decision and look at their options.</a:t>
            </a:r>
          </a:p>
          <a:p>
            <a:r>
              <a:rPr lang="en-US" sz="1000" dirty="0"/>
              <a:t>Not a valid excuse.</a:t>
            </a:r>
          </a:p>
          <a:p>
            <a:r>
              <a:rPr lang="en-US" sz="1000" dirty="0"/>
              <a:t>Tell the boyfriend, it is definitely not just her choice in this situation, boyfriend has the right to know.</a:t>
            </a:r>
          </a:p>
          <a:p>
            <a:r>
              <a:rPr lang="en-US" sz="1000" dirty="0"/>
              <a:t>I would be disappointed at a selfish decision.</a:t>
            </a:r>
          </a:p>
          <a:p>
            <a:r>
              <a:rPr lang="en-US" sz="1000" dirty="0"/>
              <a:t>Tell him.</a:t>
            </a:r>
          </a:p>
          <a:p>
            <a:r>
              <a:rPr lang="en-US" sz="1000" dirty="0"/>
              <a:t>Don't </a:t>
            </a:r>
            <a:r>
              <a:rPr lang="en-US" sz="1000" dirty="0" smtClean="0"/>
              <a:t>let </a:t>
            </a:r>
            <a:r>
              <a:rPr lang="en-US" sz="1000" dirty="0"/>
              <a:t>your partner influence your decision.</a:t>
            </a:r>
          </a:p>
          <a:p>
            <a:r>
              <a:rPr lang="en-US" sz="1000" dirty="0" smtClean="0"/>
              <a:t>To </a:t>
            </a:r>
            <a:r>
              <a:rPr lang="en-US" sz="1000" dirty="0"/>
              <a:t>be </a:t>
            </a:r>
            <a:r>
              <a:rPr lang="en-US" sz="1000" dirty="0" smtClean="0"/>
              <a:t>sure </a:t>
            </a:r>
            <a:r>
              <a:rPr lang="en-US" sz="1000" dirty="0"/>
              <a:t>and seek as much advise possible before abortion as it could be a regret for years after. Ask her parents thoughts.</a:t>
            </a:r>
          </a:p>
          <a:p>
            <a:r>
              <a:rPr lang="en-US" sz="1000" dirty="0"/>
              <a:t>Adoption - some couples could give baby a great life.</a:t>
            </a:r>
          </a:p>
          <a:p>
            <a:r>
              <a:rPr lang="en-US" sz="1000" dirty="0"/>
              <a:t>She could have the child put up for adoption - she should also get her boyfriend's opinion</a:t>
            </a:r>
          </a:p>
          <a:p>
            <a:r>
              <a:rPr lang="en-US" sz="1000" dirty="0"/>
              <a:t>Don't think it's her decision to make alone, the partner has a right to know.</a:t>
            </a:r>
          </a:p>
          <a:p>
            <a:r>
              <a:rPr lang="en-US" sz="1000" dirty="0"/>
              <a:t>Same as above.</a:t>
            </a:r>
          </a:p>
          <a:p>
            <a:r>
              <a:rPr lang="en-US" sz="1000" dirty="0"/>
              <a:t>Is a big mistake that will change in a few years, timing will never be right, just go for it.</a:t>
            </a:r>
          </a:p>
          <a:p>
            <a:r>
              <a:rPr lang="en-US" sz="1000" dirty="0"/>
              <a:t>I would advise her to have it, she seems to have everything going with long term relationship and the child has the right to life.</a:t>
            </a:r>
          </a:p>
          <a:p>
            <a:r>
              <a:rPr lang="en-US" sz="1000" dirty="0"/>
              <a:t>To sit down and discuss with him and tell him your view, I bet he will change your mind.</a:t>
            </a:r>
          </a:p>
          <a:p>
            <a:r>
              <a:rPr lang="en-US" sz="1000" dirty="0"/>
              <a:t>Encourage her to have the baby, all's well that ends well. There is lots of support from family and friends.</a:t>
            </a:r>
          </a:p>
          <a:p>
            <a:r>
              <a:rPr lang="en-US" sz="1000" dirty="0"/>
              <a:t>Ask her to really think it through.</a:t>
            </a:r>
          </a:p>
          <a:p>
            <a:r>
              <a:rPr lang="en-US" sz="1000" dirty="0"/>
              <a:t>Should have thought of that before she got pregnant</a:t>
            </a:r>
            <a:r>
              <a:rPr lang="en-US" sz="1000" dirty="0" smtClean="0"/>
              <a:t>.</a:t>
            </a:r>
            <a:endParaRPr lang="en-US" sz="1000" dirty="0"/>
          </a:p>
          <a:p>
            <a:r>
              <a:rPr lang="en-US" sz="1000" dirty="0"/>
              <a:t>I would not be very happy</a:t>
            </a:r>
            <a:r>
              <a:rPr lang="en-US" sz="1000" dirty="0" smtClean="0"/>
              <a:t>.</a:t>
            </a:r>
            <a:endParaRPr lang="en-US" sz="1000" dirty="0"/>
          </a:p>
          <a:p>
            <a:r>
              <a:rPr lang="en-US" sz="1000" dirty="0"/>
              <a:t>Encourage her to have the baby.</a:t>
            </a:r>
          </a:p>
          <a:p>
            <a:r>
              <a:rPr lang="en-US" sz="1000" dirty="0"/>
              <a:t>Please do not make any decision in haste that you may regret later in life.</a:t>
            </a:r>
          </a:p>
        </p:txBody>
      </p:sp>
    </p:spTree>
    <p:extLst>
      <p:ext uri="{BB962C8B-B14F-4D97-AF65-F5344CB8AC3E}">
        <p14:creationId xmlns:p14="http://schemas.microsoft.com/office/powerpoint/2010/main" val="7657777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Current Attitudes – II </a:t>
            </a:r>
            <a:endParaRPr lang="en-IE" b="0" dirty="0">
              <a:ea typeface="ＭＳ Ｐゴシック"/>
            </a:endParaRPr>
          </a:p>
        </p:txBody>
      </p:sp>
      <p:sp>
        <p:nvSpPr>
          <p:cNvPr id="12291" name="TextBox 6"/>
          <p:cNvSpPr txBox="1">
            <a:spLocks noChangeArrowheads="1"/>
          </p:cNvSpPr>
          <p:nvPr/>
        </p:nvSpPr>
        <p:spPr bwMode="auto">
          <a:xfrm>
            <a:off x="3986374" y="1224765"/>
            <a:ext cx="4880224" cy="5632311"/>
          </a:xfrm>
          <a:prstGeom prst="rect">
            <a:avLst/>
          </a:prstGeom>
          <a:noFill/>
          <a:ln w="9525">
            <a:noFill/>
            <a:miter lim="800000"/>
            <a:headEnd/>
            <a:tailEnd/>
          </a:ln>
        </p:spPr>
        <p:txBody>
          <a:bodyPr wrap="square">
            <a:spAutoFit/>
          </a:bodyPr>
          <a:lstStyle/>
          <a:p>
            <a:pPr marL="266700" indent="-266700">
              <a:buBlip>
                <a:blip r:embed="rId3"/>
              </a:buBlip>
            </a:pPr>
            <a:r>
              <a:rPr lang="en-IE" dirty="0"/>
              <a:t>There was some indication of a more polarised attitude to the topic of abortion among younger people than among older people.</a:t>
            </a:r>
          </a:p>
          <a:p>
            <a:pPr marL="266700" indent="-266700">
              <a:buBlip>
                <a:blip r:embed="rId3"/>
              </a:buBlip>
            </a:pPr>
            <a:endParaRPr lang="en-IE" dirty="0"/>
          </a:p>
          <a:p>
            <a:pPr marL="266700" indent="-266700">
              <a:buBlip>
                <a:blip r:embed="rId3"/>
              </a:buBlip>
            </a:pPr>
            <a:r>
              <a:rPr lang="en-IE" dirty="0"/>
              <a:t>Older participants in the groups (especially men) seemed less willing to ‘take a stand’ one way or the other on the issue, whereas younger people were more divided and quite willing to disagree with others in the groups on the issue (both pro and anti repeal).</a:t>
            </a:r>
          </a:p>
          <a:p>
            <a:pPr marL="266700" indent="-266700">
              <a:buBlip>
                <a:blip r:embed="rId3"/>
              </a:buBlip>
            </a:pPr>
            <a:endParaRPr lang="en-IE" dirty="0"/>
          </a:p>
          <a:p>
            <a:pPr marL="266700" indent="-266700">
              <a:buBlip>
                <a:blip r:embed="rId3"/>
              </a:buBlip>
            </a:pPr>
            <a:r>
              <a:rPr lang="en-IE" dirty="0"/>
              <a:t>This suggests that any referendum on the 8</a:t>
            </a:r>
            <a:r>
              <a:rPr lang="en-IE" baseline="30000" dirty="0"/>
              <a:t>th</a:t>
            </a:r>
            <a:r>
              <a:rPr lang="en-IE" dirty="0"/>
              <a:t> Amendment is unlikely to witness the same ‘uniform’ attitude among younger people that there was in the case with the marriage equality referendum in 2015.</a:t>
            </a:r>
          </a:p>
          <a:p>
            <a:pPr marL="266700" indent="-266700">
              <a:buBlip>
                <a:blip r:embed="rId3"/>
              </a:buBlip>
            </a:pPr>
            <a:endParaRPr lang="en-IE" dirty="0"/>
          </a:p>
          <a:p>
            <a:endParaRPr lang="en-IE" dirty="0"/>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26" name="Picture 2" descr="http://www.irishtimes.com/polopoly_fs/1.2564851.1458029721!/image/image.jpg_gen/derivatives/box_620_330/image.jpg"/>
          <p:cNvPicPr>
            <a:picLocks noChangeAspect="1" noChangeArrowheads="1"/>
          </p:cNvPicPr>
          <p:nvPr/>
        </p:nvPicPr>
        <p:blipFill rotWithShape="1">
          <a:blip r:embed="rId4">
            <a:extLst>
              <a:ext uri="{28A0092B-C50C-407E-A947-70E740481C1C}">
                <a14:useLocalDpi xmlns:a14="http://schemas.microsoft.com/office/drawing/2010/main" val="0"/>
              </a:ext>
            </a:extLst>
          </a:blip>
          <a:srcRect l="20721" r="18909"/>
          <a:stretch/>
        </p:blipFill>
        <p:spPr bwMode="auto">
          <a:xfrm>
            <a:off x="367003" y="2024009"/>
            <a:ext cx="3125712" cy="30206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0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Current Attitudes – III </a:t>
            </a:r>
            <a:endParaRPr lang="en-IE" b="0" dirty="0">
              <a:ea typeface="ＭＳ Ｐゴシック"/>
            </a:endParaRPr>
          </a:p>
        </p:txBody>
      </p:sp>
      <p:sp>
        <p:nvSpPr>
          <p:cNvPr id="12291" name="TextBox 6"/>
          <p:cNvSpPr txBox="1">
            <a:spLocks noChangeArrowheads="1"/>
          </p:cNvSpPr>
          <p:nvPr/>
        </p:nvSpPr>
        <p:spPr bwMode="auto">
          <a:xfrm>
            <a:off x="3986374" y="1224765"/>
            <a:ext cx="4880224" cy="5355312"/>
          </a:xfrm>
          <a:prstGeom prst="rect">
            <a:avLst/>
          </a:prstGeom>
          <a:noFill/>
          <a:ln w="9525">
            <a:noFill/>
            <a:miter lim="800000"/>
            <a:headEnd/>
            <a:tailEnd/>
          </a:ln>
        </p:spPr>
        <p:txBody>
          <a:bodyPr wrap="square">
            <a:spAutoFit/>
          </a:bodyPr>
          <a:lstStyle/>
          <a:p>
            <a:pPr marL="266700" indent="-266700">
              <a:buBlip>
                <a:blip r:embed="rId3"/>
              </a:buBlip>
            </a:pPr>
            <a:r>
              <a:rPr lang="en-IE" dirty="0"/>
              <a:t>Though the marriage equality referendum is still very fresh in the memories of those who participated in the groups, there is no sense of ‘inevitability’ about a referendum to repeal the 8</a:t>
            </a:r>
            <a:r>
              <a:rPr lang="en-IE" baseline="30000" dirty="0"/>
              <a:t>th</a:t>
            </a:r>
            <a:r>
              <a:rPr lang="en-IE" dirty="0"/>
              <a:t> being a foregone conclusion ‘just like’ 2015.</a:t>
            </a:r>
          </a:p>
          <a:p>
            <a:pPr marL="266700" indent="-266700">
              <a:buBlip>
                <a:blip r:embed="rId3"/>
              </a:buBlip>
            </a:pPr>
            <a:endParaRPr lang="en-IE" dirty="0"/>
          </a:p>
          <a:p>
            <a:pPr marL="266700" indent="-266700">
              <a:buBlip>
                <a:blip r:embed="rId3"/>
              </a:buBlip>
            </a:pPr>
            <a:r>
              <a:rPr lang="en-IE" dirty="0"/>
              <a:t>Not only are opinions less formed, abortion isn’t even seen by many has an ‘equivalent’ issue, i.e.: one merely about equality etc.</a:t>
            </a:r>
          </a:p>
          <a:p>
            <a:pPr marL="266700" indent="-266700">
              <a:buBlip>
                <a:blip r:embed="rId3"/>
              </a:buBlip>
            </a:pPr>
            <a:endParaRPr lang="en-IE" dirty="0"/>
          </a:p>
          <a:p>
            <a:pPr marL="266700" indent="-266700">
              <a:buBlip>
                <a:blip r:embed="rId3"/>
              </a:buBlip>
            </a:pPr>
            <a:r>
              <a:rPr lang="en-IE" dirty="0"/>
              <a:t>Instead, most feel that the issue of abortion simply doesn’t lend itself to simple ‘slogans’, and there are pervasive fears about the consequences of repeal of the 8</a:t>
            </a:r>
            <a:r>
              <a:rPr lang="en-IE" baseline="30000" dirty="0"/>
              <a:t>th</a:t>
            </a:r>
            <a:r>
              <a:rPr lang="en-IE" dirty="0"/>
              <a:t>, even among those inclined to support repeal.</a:t>
            </a:r>
          </a:p>
          <a:p>
            <a:pPr marL="266700" indent="-266700">
              <a:buBlip>
                <a:blip r:embed="rId3"/>
              </a:buBlip>
            </a:pPr>
            <a:endParaRPr lang="en-IE" dirty="0"/>
          </a:p>
          <a:p>
            <a:endParaRPr lang="en-IE" dirty="0"/>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0" name="Picture 2" descr="http://www.irishtimes.com/polopoly_fs/1.2071386.1421684564!/image/image.jpg_gen/derivatives/box_620_330/image.jpg"/>
          <p:cNvPicPr>
            <a:picLocks noChangeAspect="1" noChangeArrowheads="1"/>
          </p:cNvPicPr>
          <p:nvPr/>
        </p:nvPicPr>
        <p:blipFill rotWithShape="1">
          <a:blip r:embed="rId4">
            <a:extLst>
              <a:ext uri="{28A0092B-C50C-407E-A947-70E740481C1C}">
                <a14:useLocalDpi xmlns:a14="http://schemas.microsoft.com/office/drawing/2010/main" val="0"/>
              </a:ext>
            </a:extLst>
          </a:blip>
          <a:srcRect l="13372" r="15646"/>
          <a:stretch/>
        </p:blipFill>
        <p:spPr bwMode="auto">
          <a:xfrm>
            <a:off x="173648" y="1955277"/>
            <a:ext cx="3442855" cy="31552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35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Current Attitudes – IV </a:t>
            </a:r>
            <a:endParaRPr lang="en-IE" b="0" dirty="0">
              <a:ea typeface="ＭＳ Ｐゴシック"/>
            </a:endParaRPr>
          </a:p>
        </p:txBody>
      </p:sp>
      <p:sp>
        <p:nvSpPr>
          <p:cNvPr id="12291" name="TextBox 6"/>
          <p:cNvSpPr txBox="1">
            <a:spLocks noChangeArrowheads="1"/>
          </p:cNvSpPr>
          <p:nvPr/>
        </p:nvSpPr>
        <p:spPr bwMode="auto">
          <a:xfrm>
            <a:off x="3986374" y="1224765"/>
            <a:ext cx="4880224" cy="5909310"/>
          </a:xfrm>
          <a:prstGeom prst="rect">
            <a:avLst/>
          </a:prstGeom>
          <a:noFill/>
          <a:ln w="9525">
            <a:noFill/>
            <a:miter lim="800000"/>
            <a:headEnd/>
            <a:tailEnd/>
          </a:ln>
        </p:spPr>
        <p:txBody>
          <a:bodyPr wrap="square">
            <a:spAutoFit/>
          </a:bodyPr>
          <a:lstStyle/>
          <a:p>
            <a:pPr marL="266700" indent="-266700">
              <a:buBlip>
                <a:blip r:embed="rId3"/>
              </a:buBlip>
            </a:pPr>
            <a:r>
              <a:rPr lang="en-IE" dirty="0"/>
              <a:t>A key requirement for all respondents in the event of a referendum on the 8</a:t>
            </a:r>
            <a:r>
              <a:rPr lang="en-IE" baseline="30000" dirty="0"/>
              <a:t>th</a:t>
            </a:r>
            <a:r>
              <a:rPr lang="en-IE" dirty="0"/>
              <a:t> amendment would be clarity over what the government intends ‘doing next’ should it be repealed.</a:t>
            </a:r>
          </a:p>
          <a:p>
            <a:pPr marL="266700" indent="-266700">
              <a:buBlip>
                <a:blip r:embed="rId3"/>
              </a:buBlip>
            </a:pPr>
            <a:endParaRPr lang="en-IE" dirty="0"/>
          </a:p>
          <a:p>
            <a:pPr marL="266700" indent="-266700">
              <a:buBlip>
                <a:blip r:embed="rId3"/>
              </a:buBlip>
            </a:pPr>
            <a:r>
              <a:rPr lang="en-IE" dirty="0"/>
              <a:t>There is next to no trust in the ability of our politicians to legislate effectively and compassionately for changes to the laws on abortion, even if most voted to repeal the 8th.</a:t>
            </a:r>
          </a:p>
          <a:p>
            <a:pPr marL="266700" indent="-266700">
              <a:buBlip>
                <a:blip r:embed="rId3"/>
              </a:buBlip>
            </a:pPr>
            <a:endParaRPr lang="en-IE" dirty="0"/>
          </a:p>
          <a:p>
            <a:pPr marL="266700" indent="-266700">
              <a:buBlip>
                <a:blip r:embed="rId3"/>
              </a:buBlip>
            </a:pPr>
            <a:r>
              <a:rPr lang="en-IE" dirty="0"/>
              <a:t>Add in ‘complicating’ issues such as adoption, IVF, in vitro genetic screening as well as online access to abortifacient drugs (all of which came up in the groups) and it becomes clear that the entire issue could be a political minefield whichever way any government leans in the event of repeal.</a:t>
            </a:r>
          </a:p>
          <a:p>
            <a:pPr marL="266700" indent="-266700">
              <a:buBlip>
                <a:blip r:embed="rId3"/>
              </a:buBlip>
            </a:pPr>
            <a:endParaRPr lang="en-IE" dirty="0"/>
          </a:p>
          <a:p>
            <a:endParaRPr lang="en-IE" dirty="0"/>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098" name="Picture 2" descr="http://www.irishtimes.com/polopoly_fs/1.2545263.1456234465!/image/image.jpg_gen/derivatives/box_620_330/image.jpg"/>
          <p:cNvPicPr>
            <a:picLocks noChangeAspect="1" noChangeArrowheads="1"/>
          </p:cNvPicPr>
          <p:nvPr/>
        </p:nvPicPr>
        <p:blipFill rotWithShape="1">
          <a:blip r:embed="rId4">
            <a:extLst>
              <a:ext uri="{28A0092B-C50C-407E-A947-70E740481C1C}">
                <a14:useLocalDpi xmlns:a14="http://schemas.microsoft.com/office/drawing/2010/main" val="0"/>
              </a:ext>
            </a:extLst>
          </a:blip>
          <a:srcRect r="41569"/>
          <a:stretch/>
        </p:blipFill>
        <p:spPr bwMode="auto">
          <a:xfrm>
            <a:off x="307974" y="2036459"/>
            <a:ext cx="3291065" cy="29978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8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565434" y="3129680"/>
            <a:ext cx="4578566" cy="461665"/>
          </a:xfrm>
          <a:prstGeom prst="rect">
            <a:avLst/>
          </a:prstGeom>
          <a:solidFill>
            <a:schemeClr val="bg1">
              <a:lumMod val="85000"/>
              <a:alpha val="75000"/>
            </a:schemeClr>
          </a:solidFill>
          <a:ln w="9525">
            <a:noFill/>
            <a:miter lim="800000"/>
            <a:headEnd/>
            <a:tailEnd/>
          </a:ln>
        </p:spPr>
        <p:txBody>
          <a:bodyPr wrap="square">
            <a:prstTxWarp prst="textNoShape">
              <a:avLst/>
            </a:prstTxWarp>
            <a:spAutoFit/>
          </a:bodyPr>
          <a:lstStyle/>
          <a:p>
            <a:pPr algn="r"/>
            <a:r>
              <a:rPr lang="en-GB" sz="2400" i="1" dirty="0">
                <a:solidFill>
                  <a:srgbClr val="C00000"/>
                </a:solidFill>
                <a:effectLst>
                  <a:outerShdw blurRad="38100" dist="38100" dir="2700000" algn="tl">
                    <a:srgbClr val="000000">
                      <a:alpha val="43137"/>
                    </a:srgbClr>
                  </a:outerShdw>
                </a:effectLst>
              </a:rPr>
              <a:t>Abortion Messages</a:t>
            </a:r>
          </a:p>
        </p:txBody>
      </p:sp>
      <p:pic>
        <p:nvPicPr>
          <p:cNvPr id="3074" name="Picture 2" descr="http://img2.thejournal.ie/inline/1625776/original/?width=630&amp;version=16257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654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59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a:ea typeface="ＭＳ Ｐゴシック"/>
              </a:rPr>
              <a:t>Messages</a:t>
            </a:r>
            <a:endParaRPr lang="en-IE" b="0" dirty="0">
              <a:ea typeface="ＭＳ Ｐゴシック"/>
            </a:endParaRPr>
          </a:p>
        </p:txBody>
      </p:sp>
      <p:sp>
        <p:nvSpPr>
          <p:cNvPr id="12291" name="TextBox 6"/>
          <p:cNvSpPr txBox="1">
            <a:spLocks noChangeArrowheads="1"/>
          </p:cNvSpPr>
          <p:nvPr/>
        </p:nvSpPr>
        <p:spPr bwMode="auto">
          <a:xfrm>
            <a:off x="4105073" y="1102578"/>
            <a:ext cx="4788277" cy="5755422"/>
          </a:xfrm>
          <a:prstGeom prst="rect">
            <a:avLst/>
          </a:prstGeom>
          <a:noFill/>
          <a:ln w="9525">
            <a:noFill/>
            <a:miter lim="800000"/>
            <a:headEnd/>
            <a:tailEnd/>
          </a:ln>
        </p:spPr>
        <p:txBody>
          <a:bodyPr wrap="square">
            <a:spAutoFit/>
          </a:bodyPr>
          <a:lstStyle/>
          <a:p>
            <a:pPr marL="266700" indent="-266700">
              <a:buBlip>
                <a:blip r:embed="rId3"/>
              </a:buBlip>
            </a:pPr>
            <a:r>
              <a:rPr lang="en-IE" sz="1600" dirty="0"/>
              <a:t>We tested 12 posters in all four groups (a mix of pro life/pro abortion messages), as well as two </a:t>
            </a:r>
            <a:r>
              <a:rPr lang="en-IE" sz="1600" dirty="0" smtClean="0"/>
              <a:t>videos; while in </a:t>
            </a:r>
            <a:r>
              <a:rPr lang="en-IE" sz="1600" dirty="0"/>
              <a:t>the male groups in </a:t>
            </a:r>
            <a:r>
              <a:rPr lang="en-IE" sz="1600" dirty="0" err="1"/>
              <a:t>Nenagh</a:t>
            </a:r>
            <a:r>
              <a:rPr lang="en-IE" sz="1600" dirty="0"/>
              <a:t>, we added a 13</a:t>
            </a:r>
            <a:r>
              <a:rPr lang="en-IE" sz="1600" baseline="30000" dirty="0"/>
              <a:t>th</a:t>
            </a:r>
            <a:r>
              <a:rPr lang="en-IE" sz="1600" dirty="0"/>
              <a:t> poster as well as an audio file for testing.</a:t>
            </a:r>
          </a:p>
          <a:p>
            <a:pPr marL="266700" indent="-266700">
              <a:buBlip>
                <a:blip r:embed="rId3"/>
              </a:buBlip>
            </a:pPr>
            <a:endParaRPr lang="en-IE" sz="1600" dirty="0"/>
          </a:p>
          <a:p>
            <a:pPr marL="266700" indent="-266700">
              <a:buBlip>
                <a:blip r:embed="rId3"/>
              </a:buBlip>
            </a:pPr>
            <a:r>
              <a:rPr lang="en-IE" sz="1600" dirty="0"/>
              <a:t>The testing followed the same format – each participant was given a handout, and they were asked to write down their reactions to each poster as it was passed around, as well as to the video/audio content.</a:t>
            </a:r>
          </a:p>
          <a:p>
            <a:pPr marL="266700" indent="-266700">
              <a:buBlip>
                <a:blip r:embed="rId3"/>
              </a:buBlip>
            </a:pPr>
            <a:endParaRPr lang="en-IE" sz="1600" dirty="0"/>
          </a:p>
          <a:p>
            <a:pPr marL="266700" indent="-266700">
              <a:buBlip>
                <a:blip r:embed="rId3"/>
              </a:buBlip>
            </a:pPr>
            <a:r>
              <a:rPr lang="en-IE" sz="1600" dirty="0"/>
              <a:t>They were asked firstly to say what was most convincing about the message (whether they agreed with it or not); what feelings or emotions it evoked; whether they thought it might persuade others who are undecided on the issue; and what effect if any it had on their own attitudes towards the 8</a:t>
            </a:r>
            <a:r>
              <a:rPr lang="en-IE" sz="1600" baseline="30000" dirty="0"/>
              <a:t>th</a:t>
            </a:r>
            <a:r>
              <a:rPr lang="en-IE" sz="1600" dirty="0"/>
              <a:t> amendment – as illustrated opposite</a:t>
            </a:r>
            <a:r>
              <a:rPr lang="en-IE" sz="1600" dirty="0" smtClean="0"/>
              <a:t>.</a:t>
            </a:r>
          </a:p>
          <a:p>
            <a:pPr marL="266700" indent="-266700">
              <a:buBlip>
                <a:blip r:embed="rId3"/>
              </a:buBlip>
            </a:pPr>
            <a:endParaRPr lang="en-IE" sz="1600" dirty="0"/>
          </a:p>
          <a:p>
            <a:pPr marL="266700" indent="-266700">
              <a:buBlip>
                <a:blip r:embed="rId3"/>
              </a:buBlip>
            </a:pPr>
            <a:r>
              <a:rPr lang="en-IE" sz="1600" dirty="0" smtClean="0"/>
              <a:t>The following slides summarise responses.</a:t>
            </a:r>
            <a:endParaRPr lang="en-IE" sz="1600" dirty="0"/>
          </a:p>
          <a:p>
            <a:endParaRPr lang="en-IE" sz="1600" dirty="0"/>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 name="Picture 1"/>
          <p:cNvPicPr>
            <a:picLocks noChangeAspect="1"/>
          </p:cNvPicPr>
          <p:nvPr/>
        </p:nvPicPr>
        <p:blipFill>
          <a:blip r:embed="rId4"/>
          <a:stretch>
            <a:fillRect/>
          </a:stretch>
        </p:blipFill>
        <p:spPr>
          <a:xfrm>
            <a:off x="155575" y="1920625"/>
            <a:ext cx="3686441" cy="3118303"/>
          </a:xfrm>
          <a:prstGeom prst="rect">
            <a:avLst/>
          </a:prstGeom>
          <a:ln>
            <a:solidFill>
              <a:schemeClr val="tx1"/>
            </a:solidFill>
          </a:ln>
        </p:spPr>
      </p:pic>
    </p:spTree>
    <p:extLst>
      <p:ext uri="{BB962C8B-B14F-4D97-AF65-F5344CB8AC3E}">
        <p14:creationId xmlns:p14="http://schemas.microsoft.com/office/powerpoint/2010/main" val="2827160773"/>
      </p:ext>
    </p:extLst>
  </p:cSld>
  <p:clrMapOvr>
    <a:masterClrMapping/>
  </p:clrMapOvr>
</p:sld>
</file>

<file path=ppt/theme/theme1.xml><?xml version="1.0" encoding="utf-8"?>
<a:theme xmlns:a="http://schemas.openxmlformats.org/drawingml/2006/main" name="Amarach Research Presentation">
  <a:themeElements>
    <a:clrScheme name="amarach research">
      <a:dk1>
        <a:srgbClr val="000000"/>
      </a:dk1>
      <a:lt1>
        <a:srgbClr val="FFFFFF"/>
      </a:lt1>
      <a:dk2>
        <a:srgbClr val="A71930"/>
      </a:dk2>
      <a:lt2>
        <a:srgbClr val="FFFFFF"/>
      </a:lt2>
      <a:accent1>
        <a:srgbClr val="CCCCCC"/>
      </a:accent1>
      <a:accent2>
        <a:srgbClr val="A71930"/>
      </a:accent2>
      <a:accent3>
        <a:srgbClr val="FFFFFF"/>
      </a:accent3>
      <a:accent4>
        <a:srgbClr val="000000"/>
      </a:accent4>
      <a:accent5>
        <a:srgbClr val="FFFFE2"/>
      </a:accent5>
      <a:accent6>
        <a:srgbClr val="97162A"/>
      </a:accent6>
      <a:hlink>
        <a:srgbClr val="CCCCFF"/>
      </a:hlink>
      <a:folHlink>
        <a:srgbClr val="B2B2B2"/>
      </a:folHlink>
    </a:clrScheme>
    <a:fontScheme name="Amarach Research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marach Research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marach Research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marach Research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marach Research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marach Research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marach Research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marach Research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marach Research Presentation 8">
        <a:dk1>
          <a:srgbClr val="000000"/>
        </a:dk1>
        <a:lt1>
          <a:srgbClr val="FFFFFF"/>
        </a:lt1>
        <a:dk2>
          <a:srgbClr val="000000"/>
        </a:dk2>
        <a:lt2>
          <a:srgbClr val="808080"/>
        </a:lt2>
        <a:accent1>
          <a:srgbClr val="FFFF99"/>
        </a:accent1>
        <a:accent2>
          <a:srgbClr val="A71930"/>
        </a:accent2>
        <a:accent3>
          <a:srgbClr val="FFFFFF"/>
        </a:accent3>
        <a:accent4>
          <a:srgbClr val="000000"/>
        </a:accent4>
        <a:accent5>
          <a:srgbClr val="FFFFCA"/>
        </a:accent5>
        <a:accent6>
          <a:srgbClr val="97162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marach Research Presentation 9">
        <a:dk1>
          <a:srgbClr val="000000"/>
        </a:dk1>
        <a:lt1>
          <a:srgbClr val="FFFFFF"/>
        </a:lt1>
        <a:dk2>
          <a:srgbClr val="000000"/>
        </a:dk2>
        <a:lt2>
          <a:srgbClr val="808080"/>
        </a:lt2>
        <a:accent1>
          <a:srgbClr val="CCECFF"/>
        </a:accent1>
        <a:accent2>
          <a:srgbClr val="A71930"/>
        </a:accent2>
        <a:accent3>
          <a:srgbClr val="FFFFFF"/>
        </a:accent3>
        <a:accent4>
          <a:srgbClr val="000000"/>
        </a:accent4>
        <a:accent5>
          <a:srgbClr val="E2F4FF"/>
        </a:accent5>
        <a:accent6>
          <a:srgbClr val="97162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marach Research Presentation 10">
        <a:dk1>
          <a:srgbClr val="000000"/>
        </a:dk1>
        <a:lt1>
          <a:srgbClr val="FFFFFF"/>
        </a:lt1>
        <a:dk2>
          <a:srgbClr val="000000"/>
        </a:dk2>
        <a:lt2>
          <a:srgbClr val="808080"/>
        </a:lt2>
        <a:accent1>
          <a:srgbClr val="FFFFCC"/>
        </a:accent1>
        <a:accent2>
          <a:srgbClr val="A71930"/>
        </a:accent2>
        <a:accent3>
          <a:srgbClr val="FFFFFF"/>
        </a:accent3>
        <a:accent4>
          <a:srgbClr val="000000"/>
        </a:accent4>
        <a:accent5>
          <a:srgbClr val="FFFFE2"/>
        </a:accent5>
        <a:accent6>
          <a:srgbClr val="97162A"/>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6759</Words>
  <Application>Microsoft Macintosh PowerPoint</Application>
  <PresentationFormat>On-screen Show (4:3)</PresentationFormat>
  <Paragraphs>577</Paragraphs>
  <Slides>43</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Calibri</vt:lpstr>
      <vt:lpstr>ＭＳ Ｐゴシック</vt:lpstr>
      <vt:lpstr>Times New Roman</vt:lpstr>
      <vt:lpstr>Wingdings</vt:lpstr>
      <vt:lpstr>Arial</vt:lpstr>
      <vt:lpstr>Amarach Research Presentation</vt:lpstr>
      <vt:lpstr>Custom Design</vt:lpstr>
      <vt:lpstr>PowerPoint Presentation</vt:lpstr>
      <vt:lpstr>Methodology</vt:lpstr>
      <vt:lpstr>PowerPoint Presentation</vt:lpstr>
      <vt:lpstr>Current Attitudes – I </vt:lpstr>
      <vt:lpstr>Current Attitudes – II </vt:lpstr>
      <vt:lpstr>Current Attitudes – III </vt:lpstr>
      <vt:lpstr>Current Attitudes – IV </vt:lpstr>
      <vt:lpstr>PowerPoint Presentation</vt:lpstr>
      <vt:lpstr>Messages</vt:lpstr>
      <vt:lpstr>Image 1 </vt:lpstr>
      <vt:lpstr>Image 2 </vt:lpstr>
      <vt:lpstr>Image 3 </vt:lpstr>
      <vt:lpstr>Image 4 </vt:lpstr>
      <vt:lpstr>Image 5 </vt:lpstr>
      <vt:lpstr>Image 6 </vt:lpstr>
      <vt:lpstr>Image 7 </vt:lpstr>
      <vt:lpstr>Image 8 </vt:lpstr>
      <vt:lpstr>Image 9</vt:lpstr>
      <vt:lpstr>Image 10 </vt:lpstr>
      <vt:lpstr>Image 11 </vt:lpstr>
      <vt:lpstr>Image 12 </vt:lpstr>
      <vt:lpstr>Image 13 </vt:lpstr>
      <vt:lpstr>Video 1</vt:lpstr>
      <vt:lpstr>Video 2</vt:lpstr>
      <vt:lpstr>Audio 1</vt:lpstr>
      <vt:lpstr>Additional Messages</vt:lpstr>
      <vt:lpstr>Statements: Impact on Vote on 8th Amendment </vt:lpstr>
      <vt:lpstr>Scenario 1</vt:lpstr>
      <vt:lpstr>Scenario 2</vt:lpstr>
      <vt:lpstr>Scenario 3</vt:lpstr>
      <vt:lpstr>PowerPoint Presentation</vt:lpstr>
      <vt:lpstr>Conclusions – I </vt:lpstr>
      <vt:lpstr>Conclusions – II</vt:lpstr>
      <vt:lpstr>Conclusions – III </vt:lpstr>
      <vt:lpstr>Conclusions –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2016-01-25T14:24:21Z</dcterms:created>
  <dcterms:modified xsi:type="dcterms:W3CDTF">2016-05-22T19:56:11Z</dcterms:modified>
</cp:coreProperties>
</file>